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257" r:id="rId2"/>
    <p:sldId id="321" r:id="rId3"/>
    <p:sldId id="323" r:id="rId4"/>
    <p:sldId id="285" r:id="rId5"/>
    <p:sldId id="364" r:id="rId6"/>
    <p:sldId id="301" r:id="rId7"/>
    <p:sldId id="302" r:id="rId8"/>
    <p:sldId id="303" r:id="rId9"/>
    <p:sldId id="304" r:id="rId10"/>
    <p:sldId id="306" r:id="rId11"/>
    <p:sldId id="305" r:id="rId12"/>
    <p:sldId id="310" r:id="rId13"/>
    <p:sldId id="332" r:id="rId14"/>
    <p:sldId id="333" r:id="rId15"/>
    <p:sldId id="354" r:id="rId16"/>
    <p:sldId id="325" r:id="rId17"/>
    <p:sldId id="324" r:id="rId18"/>
    <p:sldId id="320" r:id="rId19"/>
    <p:sldId id="351" r:id="rId20"/>
    <p:sldId id="356" r:id="rId21"/>
    <p:sldId id="352" r:id="rId22"/>
    <p:sldId id="350" r:id="rId23"/>
    <p:sldId id="319" r:id="rId24"/>
    <p:sldId id="327" r:id="rId25"/>
    <p:sldId id="329" r:id="rId26"/>
    <p:sldId id="328" r:id="rId27"/>
    <p:sldId id="365" r:id="rId28"/>
    <p:sldId id="366" r:id="rId29"/>
    <p:sldId id="367" r:id="rId30"/>
    <p:sldId id="359" r:id="rId31"/>
    <p:sldId id="360" r:id="rId32"/>
    <p:sldId id="363" r:id="rId33"/>
    <p:sldId id="361" r:id="rId34"/>
    <p:sldId id="362" r:id="rId35"/>
    <p:sldId id="30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C777B9C0-50B4-4E9E-BB75-B2132D199ACE}">
          <p14:sldIdLst>
            <p14:sldId id="257"/>
            <p14:sldId id="321"/>
            <p14:sldId id="323"/>
            <p14:sldId id="285"/>
            <p14:sldId id="364"/>
            <p14:sldId id="301"/>
            <p14:sldId id="302"/>
            <p14:sldId id="303"/>
            <p14:sldId id="304"/>
            <p14:sldId id="306"/>
            <p14:sldId id="305"/>
            <p14:sldId id="310"/>
            <p14:sldId id="332"/>
            <p14:sldId id="333"/>
            <p14:sldId id="354"/>
            <p14:sldId id="325"/>
            <p14:sldId id="324"/>
            <p14:sldId id="320"/>
            <p14:sldId id="351"/>
            <p14:sldId id="356"/>
            <p14:sldId id="352"/>
            <p14:sldId id="350"/>
            <p14:sldId id="319"/>
            <p14:sldId id="327"/>
            <p14:sldId id="329"/>
            <p14:sldId id="328"/>
            <p14:sldId id="365"/>
            <p14:sldId id="366"/>
            <p14:sldId id="367"/>
            <p14:sldId id="359"/>
            <p14:sldId id="360"/>
            <p14:sldId id="363"/>
            <p14:sldId id="361"/>
            <p14:sldId id="362"/>
            <p14:sldId id="3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AB09"/>
    <a:srgbClr val="FF6600"/>
    <a:srgbClr val="0070C0"/>
    <a:srgbClr val="B1063A"/>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2263" autoAdjust="0"/>
    <p:restoredTop sz="92431" autoAdjust="0"/>
  </p:normalViewPr>
  <p:slideViewPr>
    <p:cSldViewPr snapToGrid="0">
      <p:cViewPr varScale="1">
        <p:scale>
          <a:sx n="53" d="100"/>
          <a:sy n="53" d="100"/>
        </p:scale>
        <p:origin x="78" y="48"/>
      </p:cViewPr>
      <p:guideLst/>
    </p:cSldViewPr>
  </p:slideViewPr>
  <p:outlineViewPr>
    <p:cViewPr>
      <p:scale>
        <a:sx n="33" d="100"/>
        <a:sy n="33" d="100"/>
      </p:scale>
      <p:origin x="0" y="-1287"/>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Node</a:t>
            </a:r>
            <a:r>
              <a:rPr lang="en-US" baseline="0"/>
              <a:t> Degree Distribution</a:t>
            </a:r>
            <a:endParaRPr lang="en-US"/>
          </a:p>
        </c:rich>
      </c:tx>
      <c:layout>
        <c:manualLayout>
          <c:xMode val="edge"/>
          <c:yMode val="edge"/>
          <c:x val="0.292840113735783"/>
          <c:y val="5.5555555555555552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dLbls>
          <c:showLegendKey val="0"/>
          <c:showVal val="0"/>
          <c:showCatName val="0"/>
          <c:showSerName val="0"/>
          <c:showPercent val="0"/>
          <c:showBubbleSize val="0"/>
        </c:dLbls>
        <c:gapWidth val="219"/>
        <c:overlap val="-27"/>
        <c:axId val="939846895"/>
        <c:axId val="804750319"/>
      </c:barChart>
      <c:catAx>
        <c:axId val="939846895"/>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Nod</a:t>
                </a:r>
                <a:r>
                  <a:rPr lang="en-US" baseline="0"/>
                  <a:t>e degree</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4750319"/>
        <c:crosses val="autoZero"/>
        <c:auto val="1"/>
        <c:lblAlgn val="ctr"/>
        <c:lblOffset val="100"/>
        <c:noMultiLvlLbl val="0"/>
      </c:catAx>
      <c:valAx>
        <c:axId val="80475031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Proportion</a:t>
                </a:r>
                <a:r>
                  <a:rPr lang="en-US" baseline="0"/>
                  <a:t> (%)</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3984689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Node</a:t>
            </a:r>
            <a:r>
              <a:rPr lang="en-US" baseline="0"/>
              <a:t> Degree Distribution</a:t>
            </a:r>
            <a:endParaRPr lang="en-US"/>
          </a:p>
        </c:rich>
      </c:tx>
      <c:layout>
        <c:manualLayout>
          <c:xMode val="edge"/>
          <c:yMode val="edge"/>
          <c:x val="0.29006233595800524"/>
          <c:y val="1.851851851851851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Sheet1!$D$2</c:f>
              <c:strCache>
                <c:ptCount val="1"/>
                <c:pt idx="0">
                  <c:v>%</c:v>
                </c:pt>
              </c:strCache>
            </c:strRef>
          </c:tx>
          <c:spPr>
            <a:solidFill>
              <a:schemeClr val="accent2"/>
            </a:solidFill>
            <a:ln>
              <a:noFill/>
            </a:ln>
            <a:effectLst/>
          </c:spPr>
          <c:invertIfNegative val="0"/>
          <c:cat>
            <c:numRef>
              <c:f>Sheet1!$B$3:$B$6</c:f>
              <c:numCache>
                <c:formatCode>General</c:formatCode>
                <c:ptCount val="4"/>
                <c:pt idx="0">
                  <c:v>1</c:v>
                </c:pt>
                <c:pt idx="1">
                  <c:v>2</c:v>
                </c:pt>
                <c:pt idx="2">
                  <c:v>3</c:v>
                </c:pt>
                <c:pt idx="3">
                  <c:v>4</c:v>
                </c:pt>
              </c:numCache>
            </c:numRef>
          </c:cat>
          <c:val>
            <c:numRef>
              <c:f>Sheet1!$D$3:$D$6</c:f>
              <c:numCache>
                <c:formatCode>General</c:formatCode>
                <c:ptCount val="4"/>
                <c:pt idx="0">
                  <c:v>0</c:v>
                </c:pt>
                <c:pt idx="1">
                  <c:v>0.5</c:v>
                </c:pt>
                <c:pt idx="2">
                  <c:v>0.25</c:v>
                </c:pt>
                <c:pt idx="3">
                  <c:v>0.25</c:v>
                </c:pt>
              </c:numCache>
            </c:numRef>
          </c:val>
          <c:extLst>
            <c:ext xmlns:c16="http://schemas.microsoft.com/office/drawing/2014/chart" uri="{C3380CC4-5D6E-409C-BE32-E72D297353CC}">
              <c16:uniqueId val="{00000000-801B-4A84-A292-B78672999A86}"/>
            </c:ext>
          </c:extLst>
        </c:ser>
        <c:dLbls>
          <c:showLegendKey val="0"/>
          <c:showVal val="0"/>
          <c:showCatName val="0"/>
          <c:showSerName val="0"/>
          <c:showPercent val="0"/>
          <c:showBubbleSize val="0"/>
        </c:dLbls>
        <c:gapWidth val="219"/>
        <c:overlap val="-27"/>
        <c:axId val="939846895"/>
        <c:axId val="804750319"/>
      </c:barChart>
      <c:catAx>
        <c:axId val="939846895"/>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k </a:t>
                </a:r>
                <a:r>
                  <a:rPr lang="en-US" baseline="0"/>
                  <a:t> </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4750319"/>
        <c:crosses val="autoZero"/>
        <c:auto val="1"/>
        <c:lblAlgn val="ctr"/>
        <c:lblOffset val="100"/>
        <c:noMultiLvlLbl val="0"/>
      </c:catAx>
      <c:valAx>
        <c:axId val="80475031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P(k)</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3984689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6E2612-5213-4B6B-99A8-BAC5DC9C4481}" type="datetimeFigureOut">
              <a:rPr lang="en-US" smtClean="0"/>
              <a:t>10/19/2022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71DED1-4C91-4561-A99B-E6676363E223}" type="slidenum">
              <a:rPr lang="en-US" smtClean="0"/>
              <a:t>‹#›</a:t>
            </a:fld>
            <a:endParaRPr lang="en-US"/>
          </a:p>
        </p:txBody>
      </p:sp>
    </p:spTree>
    <p:extLst>
      <p:ext uri="{BB962C8B-B14F-4D97-AF65-F5344CB8AC3E}">
        <p14:creationId xmlns:p14="http://schemas.microsoft.com/office/powerpoint/2010/main" val="1835451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ea typeface="ＭＳ Ｐゴシック" charset="-128"/>
              </a:defRPr>
            </a:lvl1pPr>
            <a:lvl2pPr marL="37931725" indent="-37474525">
              <a:spcBef>
                <a:spcPct val="30000"/>
              </a:spcBef>
              <a:defRPr sz="1200">
                <a:solidFill>
                  <a:schemeClr val="tx1"/>
                </a:solidFill>
                <a:latin typeface="Arial" charset="0"/>
                <a:ea typeface="ＭＳ Ｐゴシック" charset="-128"/>
              </a:defRPr>
            </a:lvl2pPr>
            <a:lvl3pPr marL="1143000" indent="-228600">
              <a:spcBef>
                <a:spcPct val="30000"/>
              </a:spcBef>
              <a:defRPr sz="1200">
                <a:solidFill>
                  <a:schemeClr val="tx1"/>
                </a:solidFill>
                <a:latin typeface="Arial" charset="0"/>
                <a:ea typeface="ＭＳ Ｐゴシック" charset="-128"/>
              </a:defRPr>
            </a:lvl3pPr>
            <a:lvl4pPr marL="1600200" indent="-228600">
              <a:spcBef>
                <a:spcPct val="30000"/>
              </a:spcBef>
              <a:defRPr sz="1200">
                <a:solidFill>
                  <a:schemeClr val="tx1"/>
                </a:solidFill>
                <a:latin typeface="Arial" charset="0"/>
                <a:ea typeface="ＭＳ Ｐゴシック" charset="-128"/>
              </a:defRPr>
            </a:lvl4pPr>
            <a:lvl5pPr marL="2057400" indent="-228600">
              <a:spcBef>
                <a:spcPct val="30000"/>
              </a:spcBef>
              <a:defRPr sz="1200">
                <a:solidFill>
                  <a:schemeClr val="tx1"/>
                </a:solidFill>
                <a:latin typeface="Arial" charset="0"/>
                <a:ea typeface="ＭＳ Ｐゴシック" charset="-128"/>
              </a:defRPr>
            </a:lvl5pPr>
            <a:lvl6pPr marL="2514600" indent="-228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AA897F7C-541D-514B-A114-CD1201CB23D6}" type="slidenum">
              <a:rPr lang="de-DE" altLang="x-none"/>
              <a:pPr>
                <a:spcBef>
                  <a:spcPct val="0"/>
                </a:spcBef>
              </a:pPr>
              <a:t>1</a:t>
            </a:fld>
            <a:endParaRPr lang="de-DE" altLang="x-none"/>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x-none" dirty="0">
              <a:latin typeface="Arial" charset="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Arial" panose="020B0604020202020204" pitchFamily="34" charset="0"/>
              </a:rPr>
              <a:t>right-leaning users were almost twice as likely to create political content, with22%of all tweets produced by right-leaning </a:t>
            </a:r>
            <a:r>
              <a:rPr lang="en-US" dirty="0" err="1">
                <a:effectLst/>
                <a:latin typeface="Arial" panose="020B0604020202020204" pitchFamily="34" charset="0"/>
              </a:rPr>
              <a:t>userscontaining</a:t>
            </a:r>
            <a:r>
              <a:rPr lang="en-US" dirty="0">
                <a:effectLst/>
                <a:latin typeface="Arial" panose="020B0604020202020204" pitchFamily="34" charset="0"/>
              </a:rPr>
              <a:t> one or more of the political hashtags under study, compared to only12%for left-leaning users.</a:t>
            </a:r>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17</a:t>
            </a:fld>
            <a:endParaRPr lang="en-US"/>
          </a:p>
        </p:txBody>
      </p:sp>
    </p:spTree>
    <p:extLst>
      <p:ext uri="{BB962C8B-B14F-4D97-AF65-F5344CB8AC3E}">
        <p14:creationId xmlns:p14="http://schemas.microsoft.com/office/powerpoint/2010/main" val="2537392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FANMOD == ESU</a:t>
            </a:r>
          </a:p>
        </p:txBody>
      </p:sp>
      <p:sp>
        <p:nvSpPr>
          <p:cNvPr id="4" name="Slide Number Placeholder 3"/>
          <p:cNvSpPr>
            <a:spLocks noGrp="1"/>
          </p:cNvSpPr>
          <p:nvPr>
            <p:ph type="sldNum" sz="quarter" idx="5"/>
          </p:nvPr>
        </p:nvSpPr>
        <p:spPr/>
        <p:txBody>
          <a:bodyPr/>
          <a:lstStyle/>
          <a:p>
            <a:fld id="{9271DED1-4C91-4561-A99B-E6676363E223}" type="slidenum">
              <a:rPr lang="en-US" smtClean="0"/>
              <a:t>20</a:t>
            </a:fld>
            <a:endParaRPr lang="en-US"/>
          </a:p>
        </p:txBody>
      </p:sp>
    </p:spTree>
    <p:extLst>
      <p:ext uri="{BB962C8B-B14F-4D97-AF65-F5344CB8AC3E}">
        <p14:creationId xmlns:p14="http://schemas.microsoft.com/office/powerpoint/2010/main" val="2436599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Lu, </a:t>
            </a:r>
            <a:r>
              <a:rPr lang="en-US" dirty="0" err="1"/>
              <a:t>Zhenqi</a:t>
            </a:r>
            <a:r>
              <a:rPr lang="en-US" dirty="0"/>
              <a:t>, Johan </a:t>
            </a:r>
            <a:r>
              <a:rPr lang="en-US" dirty="0" err="1"/>
              <a:t>Wahlström</a:t>
            </a:r>
            <a:r>
              <a:rPr lang="en-US" dirty="0"/>
              <a:t>, and </a:t>
            </a:r>
            <a:r>
              <a:rPr lang="en-US" dirty="0" err="1"/>
              <a:t>Arye</a:t>
            </a:r>
            <a:r>
              <a:rPr lang="en-US" dirty="0"/>
              <a:t> </a:t>
            </a:r>
            <a:r>
              <a:rPr lang="en-US" dirty="0" err="1"/>
              <a:t>Nehorai</a:t>
            </a:r>
            <a:r>
              <a:rPr lang="en-US" dirty="0"/>
              <a:t>. "Community detection in complex networks via clique conductance." </a:t>
            </a:r>
            <a:r>
              <a:rPr lang="en-US" i="1" dirty="0"/>
              <a:t>Scientific reports</a:t>
            </a:r>
            <a:r>
              <a:rPr lang="en-US" dirty="0"/>
              <a:t> 8.1 (2018): 1-16.</a:t>
            </a:r>
          </a:p>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22</a:t>
            </a:fld>
            <a:endParaRPr lang="en-US"/>
          </a:p>
        </p:txBody>
      </p:sp>
    </p:spTree>
    <p:extLst>
      <p:ext uri="{BB962C8B-B14F-4D97-AF65-F5344CB8AC3E}">
        <p14:creationId xmlns:p14="http://schemas.microsoft.com/office/powerpoint/2010/main" val="35899769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23</a:t>
            </a:fld>
            <a:endParaRPr lang="en-US"/>
          </a:p>
        </p:txBody>
      </p:sp>
    </p:spTree>
    <p:extLst>
      <p:ext uri="{BB962C8B-B14F-4D97-AF65-F5344CB8AC3E}">
        <p14:creationId xmlns:p14="http://schemas.microsoft.com/office/powerpoint/2010/main" val="21491427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[Newman 2002] </a:t>
            </a:r>
            <a:r>
              <a:rPr lang="en-US" sz="1200" i="1" dirty="0"/>
              <a:t>Newman, M. E. J. (2003). "Mixing patterns in networks". Physical Review E. American Physical Society (APS). </a:t>
            </a:r>
            <a:r>
              <a:rPr lang="en-US" sz="1200" b="1" i="1" dirty="0"/>
              <a:t>67</a:t>
            </a:r>
            <a:r>
              <a:rPr lang="en-US" sz="1200" i="1" dirty="0"/>
              <a:t> (2):</a:t>
            </a:r>
          </a:p>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26</a:t>
            </a:fld>
            <a:endParaRPr lang="en-US"/>
          </a:p>
        </p:txBody>
      </p:sp>
    </p:spTree>
    <p:extLst>
      <p:ext uri="{BB962C8B-B14F-4D97-AF65-F5344CB8AC3E}">
        <p14:creationId xmlns:p14="http://schemas.microsoft.com/office/powerpoint/2010/main" val="39253971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98494" lvl="1" indent="-457200"/>
            <a:r>
              <a:rPr lang="en-US" sz="1200" dirty="0"/>
              <a:t>Also look at: Page, L., Brin, S., Motwani, R., &amp; Winograd, T. (1999). </a:t>
            </a:r>
            <a:r>
              <a:rPr lang="en-US" sz="1200" i="1" dirty="0"/>
              <a:t>The PageRank citation ranking: Bringing order to the web</a:t>
            </a:r>
            <a:r>
              <a:rPr lang="en-US" sz="1200" dirty="0"/>
              <a:t>. Stanford </a:t>
            </a:r>
            <a:r>
              <a:rPr lang="en-US" sz="1200" dirty="0" err="1"/>
              <a:t>InfoLab</a:t>
            </a:r>
            <a:r>
              <a:rPr lang="en-US" sz="1200" dirty="0"/>
              <a:t>.</a:t>
            </a:r>
          </a:p>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32</a:t>
            </a:fld>
            <a:endParaRPr lang="en-US"/>
          </a:p>
        </p:txBody>
      </p:sp>
    </p:spTree>
    <p:extLst>
      <p:ext uri="{BB962C8B-B14F-4D97-AF65-F5344CB8AC3E}">
        <p14:creationId xmlns:p14="http://schemas.microsoft.com/office/powerpoint/2010/main" val="2745674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Acquaintances connect us to other groups, so in a sense, they are our windows to the world.</a:t>
            </a:r>
          </a:p>
          <a:p>
            <a:r>
              <a:rPr lang="en-US" dirty="0"/>
              <a:t>Most people change jobs voluntarily, so they are looking for information that helps them make decisions, e.g., how does it feel to work there? What about the tasks, the colleagues, the management, </a:t>
            </a:r>
            <a:r>
              <a:rPr lang="en-US" dirty="0" err="1"/>
              <a:t>etc</a:t>
            </a:r>
            <a:r>
              <a:rPr lang="en-US" dirty="0"/>
              <a:t>?</a:t>
            </a:r>
          </a:p>
          <a:p>
            <a:pPr marL="171450" indent="-171450">
              <a:buFont typeface="Arial" panose="020B0604020202020204" pitchFamily="34" charset="0"/>
              <a:buChar char="•"/>
            </a:pPr>
            <a:r>
              <a:rPr lang="en-US" dirty="0"/>
              <a:t>56% found new jobs through personal contacts</a:t>
            </a:r>
          </a:p>
          <a:p>
            <a:pPr marL="171450" indent="-171450">
              <a:buFont typeface="Arial" panose="020B0604020202020204" pitchFamily="34" charset="0"/>
              <a:buChar char="•"/>
            </a:pPr>
            <a:r>
              <a:rPr lang="en-US" dirty="0"/>
              <a:t>3/4 of the highest income categories (this effect was stronger in the top earners)</a:t>
            </a:r>
          </a:p>
          <a:p>
            <a:pPr marL="171450" indent="-171450">
              <a:buFont typeface="Arial" panose="020B0604020202020204" pitchFamily="34" charset="0"/>
              <a:buChar char="•"/>
            </a:pPr>
            <a:r>
              <a:rPr lang="en-US" dirty="0"/>
              <a:t>Difficult to change jobs for those who were &gt;5 years</a:t>
            </a:r>
          </a:p>
          <a:p>
            <a:pPr marL="171450" indent="-171450">
              <a:buFont typeface="Arial" panose="020B0604020202020204" pitchFamily="34" charset="0"/>
              <a:buChar char="•"/>
            </a:pPr>
            <a:r>
              <a:rPr lang="en-US" dirty="0"/>
              <a:t>Average job to 2 to 5 years, were more likely to find jobs through weak ties</a:t>
            </a:r>
          </a:p>
          <a:p>
            <a:endParaRPr lang="pt-BR" dirty="0"/>
          </a:p>
          <a:p>
            <a:r>
              <a:rPr lang="pt-BR" dirty="0"/>
              <a:t>Strength of connections leads to clusters</a:t>
            </a:r>
          </a:p>
          <a:p>
            <a:endParaRPr lang="en-US" dirty="0"/>
          </a:p>
          <a:p>
            <a:endParaRPr lang="en-US" dirty="0"/>
          </a:p>
          <a:p>
            <a:r>
              <a:rPr lang="en-US" dirty="0"/>
              <a:t>Sources: </a:t>
            </a:r>
          </a:p>
          <a:p>
            <a:r>
              <a:rPr lang="en-US" dirty="0"/>
              <a:t>https://www.youtube.com/watch?v=g3bBajcR5fE&amp;pbjreload=101</a:t>
            </a:r>
          </a:p>
          <a:p>
            <a:r>
              <a:rPr lang="en-US" dirty="0"/>
              <a:t>https://research.fb.com/blog/2016/02/three-and-a-half-degrees-of-separation/</a:t>
            </a:r>
          </a:p>
          <a:p>
            <a:r>
              <a:rPr lang="en-US" dirty="0"/>
              <a:t>JJ Ying https://unsplash.com/photos/8bghKxNU1j0 </a:t>
            </a:r>
          </a:p>
        </p:txBody>
      </p:sp>
      <p:sp>
        <p:nvSpPr>
          <p:cNvPr id="4" name="Slide Number Placeholder 3"/>
          <p:cNvSpPr>
            <a:spLocks noGrp="1"/>
          </p:cNvSpPr>
          <p:nvPr>
            <p:ph type="sldNum" sz="quarter" idx="5"/>
          </p:nvPr>
        </p:nvSpPr>
        <p:spPr/>
        <p:txBody>
          <a:bodyPr/>
          <a:lstStyle/>
          <a:p>
            <a:fld id="{9271DED1-4C91-4561-A99B-E6676363E223}" type="slidenum">
              <a:rPr lang="en-US" smtClean="0"/>
              <a:t>2</a:t>
            </a:fld>
            <a:endParaRPr lang="en-US"/>
          </a:p>
        </p:txBody>
      </p:sp>
    </p:spTree>
    <p:extLst>
      <p:ext uri="{BB962C8B-B14F-4D97-AF65-F5344CB8AC3E}">
        <p14:creationId xmlns:p14="http://schemas.microsoft.com/office/powerpoint/2010/main" val="2171008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Clustering coefficient is undefined for nodes with </a:t>
            </a:r>
            <a:r>
              <a:rPr lang="en-US" dirty="0" err="1"/>
              <a:t>ki</a:t>
            </a:r>
            <a:r>
              <a:rPr lang="en-US" dirty="0"/>
              <a:t> = 0 or 1</a:t>
            </a:r>
          </a:p>
        </p:txBody>
      </p:sp>
      <p:sp>
        <p:nvSpPr>
          <p:cNvPr id="4" name="Slide Number Placeholder 3"/>
          <p:cNvSpPr>
            <a:spLocks noGrp="1"/>
          </p:cNvSpPr>
          <p:nvPr>
            <p:ph type="sldNum" sz="quarter" idx="5"/>
          </p:nvPr>
        </p:nvSpPr>
        <p:spPr/>
        <p:txBody>
          <a:bodyPr/>
          <a:lstStyle/>
          <a:p>
            <a:fld id="{9271DED1-4C91-4561-A99B-E6676363E223}" type="slidenum">
              <a:rPr lang="en-US" smtClean="0"/>
              <a:t>8</a:t>
            </a:fld>
            <a:endParaRPr lang="en-US"/>
          </a:p>
        </p:txBody>
      </p:sp>
    </p:spTree>
    <p:extLst>
      <p:ext uri="{BB962C8B-B14F-4D97-AF65-F5344CB8AC3E}">
        <p14:creationId xmlns:p14="http://schemas.microsoft.com/office/powerpoint/2010/main" val="3579131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9</a:t>
            </a:fld>
            <a:endParaRPr lang="en-US"/>
          </a:p>
        </p:txBody>
      </p:sp>
    </p:spTree>
    <p:extLst>
      <p:ext uri="{BB962C8B-B14F-4D97-AF65-F5344CB8AC3E}">
        <p14:creationId xmlns:p14="http://schemas.microsoft.com/office/powerpoint/2010/main" val="2863936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lvl="1" algn="l"/>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10</a:t>
            </a:fld>
            <a:endParaRPr lang="en-US"/>
          </a:p>
        </p:txBody>
      </p:sp>
    </p:spTree>
    <p:extLst>
      <p:ext uri="{BB962C8B-B14F-4D97-AF65-F5344CB8AC3E}">
        <p14:creationId xmlns:p14="http://schemas.microsoft.com/office/powerpoint/2010/main" val="976441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12</a:t>
            </a:fld>
            <a:endParaRPr lang="en-US"/>
          </a:p>
        </p:txBody>
      </p:sp>
    </p:spTree>
    <p:extLst>
      <p:ext uri="{BB962C8B-B14F-4D97-AF65-F5344CB8AC3E}">
        <p14:creationId xmlns:p14="http://schemas.microsoft.com/office/powerpoint/2010/main" val="1242769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Caveats of Eigenvector centrality: nodes with outgoing edges only will have centrality zero, acyclic graphs, </a:t>
            </a:r>
          </a:p>
          <a:p>
            <a:r>
              <a:rPr lang="en-US" dirty="0"/>
              <a:t>Caveat of Katz Centrality, Amazon pointing to many sellers</a:t>
            </a:r>
          </a:p>
        </p:txBody>
      </p:sp>
      <p:sp>
        <p:nvSpPr>
          <p:cNvPr id="4" name="Slide Number Placeholder 3"/>
          <p:cNvSpPr>
            <a:spLocks noGrp="1"/>
          </p:cNvSpPr>
          <p:nvPr>
            <p:ph type="sldNum" sz="quarter" idx="5"/>
          </p:nvPr>
        </p:nvSpPr>
        <p:spPr/>
        <p:txBody>
          <a:bodyPr/>
          <a:lstStyle/>
          <a:p>
            <a:fld id="{9271DED1-4C91-4561-A99B-E6676363E223}" type="slidenum">
              <a:rPr lang="en-US" smtClean="0"/>
              <a:t>14</a:t>
            </a:fld>
            <a:endParaRPr lang="en-US"/>
          </a:p>
        </p:txBody>
      </p:sp>
    </p:spTree>
    <p:extLst>
      <p:ext uri="{BB962C8B-B14F-4D97-AF65-F5344CB8AC3E}">
        <p14:creationId xmlns:p14="http://schemas.microsoft.com/office/powerpoint/2010/main" val="1088771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15</a:t>
            </a:fld>
            <a:endParaRPr lang="en-US"/>
          </a:p>
        </p:txBody>
      </p:sp>
    </p:spTree>
    <p:extLst>
      <p:ext uri="{BB962C8B-B14F-4D97-AF65-F5344CB8AC3E}">
        <p14:creationId xmlns:p14="http://schemas.microsoft.com/office/powerpoint/2010/main" val="3199140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CMR9"/>
              </a:rPr>
              <a:t>The lack of overlap in lib-</a:t>
            </a:r>
          </a:p>
          <a:p>
            <a:pPr algn="l"/>
            <a:r>
              <a:rPr lang="en-US" sz="1800" b="0" i="0" u="none" strike="noStrike" baseline="0" dirty="0" err="1">
                <a:latin typeface="CMR9"/>
              </a:rPr>
              <a:t>eral</a:t>
            </a:r>
            <a:r>
              <a:rPr lang="en-US" sz="1800" b="0" i="0" u="none" strike="noStrike" baseline="0" dirty="0">
                <a:latin typeface="CMR9"/>
              </a:rPr>
              <a:t> and conservative interests has previously been observed</a:t>
            </a:r>
          </a:p>
          <a:p>
            <a:pPr algn="l"/>
            <a:r>
              <a:rPr lang="en-US" sz="1800" b="0" i="0" u="none" strike="noStrike" baseline="0" dirty="0">
                <a:latin typeface="CMR9"/>
              </a:rPr>
              <a:t>in purchases of political books on Amazon.com [8]. This</a:t>
            </a:r>
          </a:p>
          <a:p>
            <a:pPr algn="l"/>
            <a:r>
              <a:rPr lang="en-US" sz="1800" b="0" i="0" u="none" strike="noStrike" baseline="0" dirty="0">
                <a:latin typeface="CMR9"/>
              </a:rPr>
              <a:t>brings about the question of whether we are witnessing a</a:t>
            </a:r>
          </a:p>
          <a:p>
            <a:pPr algn="l"/>
            <a:r>
              <a:rPr lang="en-US" sz="1800" b="0" i="0" u="none" strike="noStrike" baseline="0" dirty="0">
                <a:latin typeface="CMR9"/>
              </a:rPr>
              <a:t>cyberbalkanization [11, 13] of the Internet, where the </a:t>
            </a:r>
            <a:r>
              <a:rPr lang="en-US" sz="1800" b="0" i="0" u="none" strike="noStrike" baseline="0" dirty="0" err="1">
                <a:latin typeface="CMR9"/>
              </a:rPr>
              <a:t>prolif</a:t>
            </a:r>
            <a:r>
              <a:rPr lang="en-US" sz="1800" b="0" i="0" u="none" strike="noStrike" baseline="0" dirty="0">
                <a:latin typeface="CMR9"/>
              </a:rPr>
              <a:t>-</a:t>
            </a:r>
          </a:p>
          <a:p>
            <a:pPr algn="l"/>
            <a:r>
              <a:rPr lang="en-US" sz="1800" b="0" i="0" u="none" strike="noStrike" baseline="0" dirty="0" err="1">
                <a:latin typeface="CMR9"/>
              </a:rPr>
              <a:t>eration</a:t>
            </a:r>
            <a:r>
              <a:rPr lang="en-US" sz="1800" b="0" i="0" u="none" strike="noStrike" baseline="0" dirty="0">
                <a:latin typeface="CMR9"/>
              </a:rPr>
              <a:t> of specialized online news sources allows people with</a:t>
            </a:r>
          </a:p>
          <a:p>
            <a:pPr algn="l"/>
            <a:r>
              <a:rPr lang="en-US" sz="1800" b="0" i="0" u="none" strike="noStrike" baseline="0" dirty="0">
                <a:latin typeface="CMR9"/>
              </a:rPr>
              <a:t>different political leanings to be exposed only to information</a:t>
            </a:r>
          </a:p>
          <a:p>
            <a:pPr algn="l"/>
            <a:r>
              <a:rPr lang="en-US" sz="1800" b="0" i="0" u="none" strike="noStrike" baseline="0" dirty="0">
                <a:latin typeface="CMR9"/>
              </a:rPr>
              <a:t>in agreement with their previously held views.</a:t>
            </a:r>
          </a:p>
          <a:p>
            <a:pPr algn="l"/>
            <a:endParaRPr lang="en-US" sz="1800" b="0" i="0" u="none" strike="noStrike" baseline="0" dirty="0">
              <a:latin typeface="CMR9"/>
            </a:endParaRPr>
          </a:p>
          <a:p>
            <a:pPr algn="l"/>
            <a:r>
              <a:rPr lang="en-US" sz="1800" b="0" i="0" u="none" strike="noStrike" baseline="0" dirty="0">
                <a:latin typeface="CMR9"/>
              </a:rPr>
              <a:t>liberal and conservative</a:t>
            </a:r>
          </a:p>
          <a:p>
            <a:pPr algn="l"/>
            <a:r>
              <a:rPr lang="en-US" sz="1800" b="0" i="0" u="none" strike="noStrike" baseline="0" dirty="0">
                <a:latin typeface="CMR9"/>
              </a:rPr>
              <a:t>blogs did indeed have different lists of favorite news sources, people, and topics to discuss, although they occasionally</a:t>
            </a:r>
          </a:p>
          <a:p>
            <a:pPr algn="l"/>
            <a:r>
              <a:rPr lang="en-US" sz="1800" b="0" i="0" u="none" strike="noStrike" baseline="0" dirty="0">
                <a:latin typeface="CMR9"/>
              </a:rPr>
              <a:t>overlapped in their discussion of news articles and events.</a:t>
            </a:r>
          </a:p>
          <a:p>
            <a:pPr algn="l"/>
            <a:r>
              <a:rPr lang="en-US" sz="1800" b="0" i="0" u="none" strike="noStrike" baseline="0" dirty="0">
                <a:latin typeface="CMR9"/>
              </a:rPr>
              <a:t>The division between liberals and conservatives was further</a:t>
            </a:r>
          </a:p>
          <a:p>
            <a:pPr algn="l"/>
            <a:r>
              <a:rPr lang="en-US" sz="1800" b="0" i="0" u="none" strike="noStrike" baseline="0" dirty="0">
                <a:latin typeface="CMR9"/>
              </a:rPr>
              <a:t>reflected in the linking pattern between the blogs, with a</a:t>
            </a:r>
          </a:p>
          <a:p>
            <a:pPr algn="l"/>
            <a:r>
              <a:rPr lang="en-US" sz="1800" b="0" i="0" u="none" strike="noStrike" baseline="0" dirty="0">
                <a:latin typeface="CMR9"/>
              </a:rPr>
              <a:t>great majority of the links remaining internal to either lib-</a:t>
            </a:r>
          </a:p>
          <a:p>
            <a:pPr algn="l"/>
            <a:r>
              <a:rPr lang="en-US" sz="1800" b="0" i="0" u="none" strike="noStrike" baseline="0" dirty="0" err="1">
                <a:latin typeface="CMR9"/>
              </a:rPr>
              <a:t>eral</a:t>
            </a:r>
            <a:r>
              <a:rPr lang="en-US" sz="1800" b="0" i="0" u="none" strike="noStrike" baseline="0" dirty="0">
                <a:latin typeface="CMR9"/>
              </a:rPr>
              <a:t> or conservative communities.</a:t>
            </a:r>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16</a:t>
            </a:fld>
            <a:endParaRPr lang="en-US"/>
          </a:p>
        </p:txBody>
      </p:sp>
    </p:spTree>
    <p:extLst>
      <p:ext uri="{BB962C8B-B14F-4D97-AF65-F5344CB8AC3E}">
        <p14:creationId xmlns:p14="http://schemas.microsoft.com/office/powerpoint/2010/main" val="30473755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Rechteck 3"/>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1" name="Group 11"/>
          <p:cNvGrpSpPr>
            <a:grpSpLocks noChangeAspect="1"/>
          </p:cNvGrpSpPr>
          <p:nvPr/>
        </p:nvGrpSpPr>
        <p:grpSpPr bwMode="gray">
          <a:xfrm>
            <a:off x="10176454" y="270730"/>
            <a:ext cx="1824204" cy="1041877"/>
            <a:chOff x="2109" y="940"/>
            <a:chExt cx="991" cy="566"/>
          </a:xfrm>
        </p:grpSpPr>
        <p:sp>
          <p:nvSpPr>
            <p:cNvPr id="1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3"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6" y="3909485"/>
            <a:ext cx="11468097"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6" name="Textplatzhalter 5"/>
          <p:cNvSpPr>
            <a:spLocks noGrp="1"/>
          </p:cNvSpPr>
          <p:nvPr>
            <p:ph type="body" sz="quarter" idx="11" hasCustomPrompt="1"/>
          </p:nvPr>
        </p:nvSpPr>
        <p:spPr>
          <a:xfrm>
            <a:off x="239186" y="3902392"/>
            <a:ext cx="11468097" cy="2743941"/>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5" y="3902392"/>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3"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spTree>
    <p:extLst>
      <p:ext uri="{BB962C8B-B14F-4D97-AF65-F5344CB8AC3E}">
        <p14:creationId xmlns:p14="http://schemas.microsoft.com/office/powerpoint/2010/main" val="417188990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x Text (Box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2228866"/>
            <a:ext cx="2112433" cy="4176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2228866"/>
            <a:ext cx="2114551" cy="4176167"/>
          </a:xfrm>
        </p:spPr>
        <p:txBody>
          <a:bodyPr/>
          <a:lstStyle>
            <a:lvl2pPr>
              <a:buClr>
                <a:schemeClr val="accent2"/>
              </a:buClr>
              <a:defRPr/>
            </a:lvl2pPr>
            <a:lvl3pPr>
              <a:buClr>
                <a:schemeClr val="accent2"/>
              </a:buClr>
              <a:defRPr/>
            </a:lvl3pPr>
            <a:lvl4pPr>
              <a:buClr>
                <a:schemeClr val="accent2"/>
              </a:buClr>
              <a:defRPr/>
            </a:lvl4pPr>
            <a:lvl5pPr>
              <a:buClr>
                <a:schemeClr val="accent2"/>
              </a:buClr>
              <a:defRPr/>
            </a:lvl5pPr>
            <a:lvl6pPr>
              <a:buClr>
                <a:schemeClr val="accent2"/>
              </a:buClr>
              <a:defRPr/>
            </a:lvl6pPr>
            <a:lvl7pPr>
              <a:buClr>
                <a:schemeClr val="accent2"/>
              </a:buClr>
              <a:defRPr/>
            </a:lvl7pPr>
            <a:lvl8pPr>
              <a:defRPr>
                <a:solidFill>
                  <a:schemeClr val="accent2"/>
                </a:solidFill>
              </a:defRPr>
            </a:lvl8pPr>
            <a:lvl9pPr>
              <a:defRPr>
                <a:solidFill>
                  <a:schemeClr val="accent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2228866"/>
            <a:ext cx="2114551" cy="4176167"/>
          </a:xfrm>
        </p:spPr>
        <p:txBody>
          <a:bodyPr/>
          <a:lstStyle>
            <a:lvl2pPr>
              <a:buClr>
                <a:schemeClr val="accent3"/>
              </a:buClr>
              <a:defRPr/>
            </a:lvl2pPr>
            <a:lvl3pPr>
              <a:buClr>
                <a:schemeClr val="accent3"/>
              </a:buClr>
              <a:defRPr/>
            </a:lvl3pPr>
            <a:lvl4pPr>
              <a:buClr>
                <a:schemeClr val="accent3"/>
              </a:buClr>
              <a:defRPr/>
            </a:lvl4pPr>
            <a:lvl5pPr>
              <a:buClr>
                <a:schemeClr val="accent3"/>
              </a:buClr>
              <a:defRPr/>
            </a:lvl5pPr>
            <a:lvl6pPr>
              <a:buClr>
                <a:schemeClr val="accent3"/>
              </a:buClr>
              <a:defRPr/>
            </a:lvl6pPr>
            <a:lvl7pPr>
              <a:buClr>
                <a:schemeClr val="accent3"/>
              </a:buClr>
              <a:defRPr/>
            </a:lvl7pPr>
            <a:lvl8pPr>
              <a:defRPr>
                <a:solidFill>
                  <a:schemeClr val="accent3"/>
                </a:solidFill>
              </a:defRPr>
            </a:lvl8pPr>
            <a:lvl9pPr>
              <a:defRPr>
                <a:solidFill>
                  <a:schemeClr val="accent3"/>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2228866"/>
            <a:ext cx="2114551" cy="4176167"/>
          </a:xfrm>
        </p:spPr>
        <p:txBody>
          <a:bodyPr/>
          <a:lstStyle>
            <a:lvl2pPr>
              <a:buClr>
                <a:schemeClr val="accent4"/>
              </a:buClr>
              <a:defRPr/>
            </a:lvl2pPr>
            <a:lvl3pPr>
              <a:buClr>
                <a:schemeClr val="accent4"/>
              </a:buClr>
              <a:defRPr/>
            </a:lvl3pPr>
            <a:lvl4pPr>
              <a:buClr>
                <a:schemeClr val="accent4"/>
              </a:buClr>
              <a:defRPr/>
            </a:lvl4pPr>
            <a:lvl5pPr>
              <a:buClr>
                <a:schemeClr val="accent4"/>
              </a:buClr>
              <a:defRPr/>
            </a:lvl5pPr>
            <a:lvl6pPr>
              <a:buClr>
                <a:schemeClr val="accent4"/>
              </a:buClr>
              <a:defRPr/>
            </a:lvl6pPr>
            <a:lvl7pPr>
              <a:buClr>
                <a:schemeClr val="accent4"/>
              </a:buClr>
              <a:defRPr/>
            </a:lvl7pPr>
            <a:lvl8pPr>
              <a:defRPr>
                <a:solidFill>
                  <a:schemeClr val="accent4"/>
                </a:solidFill>
              </a:defRPr>
            </a:lvl8pPr>
            <a:lvl9pPr>
              <a:defRPr>
                <a:solidFill>
                  <a:schemeClr val="accent4"/>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7" hasCustomPrompt="1"/>
          </p:nvPr>
        </p:nvSpPr>
        <p:spPr bwMode="gray">
          <a:xfrm>
            <a:off x="478369" y="1653118"/>
            <a:ext cx="2112433" cy="383729"/>
          </a:xfrm>
          <a:solidFill>
            <a:schemeClr val="accent1"/>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1</a:t>
            </a:r>
          </a:p>
        </p:txBody>
      </p:sp>
      <p:sp>
        <p:nvSpPr>
          <p:cNvPr id="14" name="Text Placeholder 3"/>
          <p:cNvSpPr>
            <a:spLocks noGrp="1"/>
          </p:cNvSpPr>
          <p:nvPr>
            <p:ph type="body" sz="quarter" idx="18" hasCustomPrompt="1"/>
          </p:nvPr>
        </p:nvSpPr>
        <p:spPr bwMode="gray">
          <a:xfrm>
            <a:off x="2832102" y="1653118"/>
            <a:ext cx="2112433" cy="383729"/>
          </a:xfrm>
          <a:solidFill>
            <a:schemeClr val="accent2"/>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2</a:t>
            </a:r>
          </a:p>
        </p:txBody>
      </p:sp>
      <p:sp>
        <p:nvSpPr>
          <p:cNvPr id="15" name="Text Placeholder 3"/>
          <p:cNvSpPr>
            <a:spLocks noGrp="1"/>
          </p:cNvSpPr>
          <p:nvPr>
            <p:ph type="body" sz="quarter" idx="19" hasCustomPrompt="1"/>
          </p:nvPr>
        </p:nvSpPr>
        <p:spPr bwMode="gray">
          <a:xfrm>
            <a:off x="5184765" y="1653118"/>
            <a:ext cx="2112433" cy="383729"/>
          </a:xfrm>
          <a:solidFill>
            <a:schemeClr val="accent3"/>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3</a:t>
            </a:r>
          </a:p>
        </p:txBody>
      </p:sp>
      <p:sp>
        <p:nvSpPr>
          <p:cNvPr id="16" name="Text Placeholder 3"/>
          <p:cNvSpPr>
            <a:spLocks noGrp="1"/>
          </p:cNvSpPr>
          <p:nvPr>
            <p:ph type="body" sz="quarter" idx="20" hasCustomPrompt="1"/>
          </p:nvPr>
        </p:nvSpPr>
        <p:spPr bwMode="gray">
          <a:xfrm>
            <a:off x="7525592" y="1653118"/>
            <a:ext cx="2112433" cy="383729"/>
          </a:xfrm>
          <a:solidFill>
            <a:schemeClr val="accent4"/>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4</a:t>
            </a:r>
          </a:p>
        </p:txBody>
      </p:sp>
      <p:sp>
        <p:nvSpPr>
          <p:cNvPr id="3" name="Date Placeholder 2"/>
          <p:cNvSpPr>
            <a:spLocks noGrp="1"/>
          </p:cNvSpPr>
          <p:nvPr>
            <p:ph type="dt" sz="half" idx="21"/>
          </p:nvPr>
        </p:nvSpPr>
        <p:spPr/>
        <p:txBody>
          <a:bodyPr/>
          <a:lstStyle/>
          <a:p>
            <a:fld id="{A6E657D4-341B-4123-93E2-EE63B48CE7B9}" type="datetime1">
              <a:rPr lang="en-US" smtClean="0"/>
              <a:t>10/19/2022</a:t>
            </a:fld>
            <a:endParaRPr lang="en-US"/>
          </a:p>
        </p:txBody>
      </p:sp>
      <p:sp>
        <p:nvSpPr>
          <p:cNvPr id="5" name="Footer Placeholder 4"/>
          <p:cNvSpPr>
            <a:spLocks noGrp="1"/>
          </p:cNvSpPr>
          <p:nvPr>
            <p:ph type="ftr" sz="quarter" idx="22"/>
          </p:nvPr>
        </p:nvSpPr>
        <p:spPr/>
        <p:txBody>
          <a:bodyPr/>
          <a:lstStyle/>
          <a:p>
            <a:endParaRPr lang="en-US"/>
          </a:p>
        </p:txBody>
      </p:sp>
      <p:sp>
        <p:nvSpPr>
          <p:cNvPr id="6" name="Slide Number Placeholder 5"/>
          <p:cNvSpPr>
            <a:spLocks noGrp="1"/>
          </p:cNvSpPr>
          <p:nvPr>
            <p:ph type="sldNum" sz="quarter" idx="23"/>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165839978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 Picture 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2832101" y="1653116"/>
            <a:ext cx="6815668"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4" y="1653118"/>
            <a:ext cx="2351616"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0426E6C6-FEF3-44F4-8DA0-16D7FF019302}" type="datetime1">
              <a:rPr lang="en-US" smtClean="0"/>
              <a:t>10/19/2022</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392221442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xt + Picture M">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5183721" y="1653116"/>
            <a:ext cx="4464049"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6" y="1653118"/>
            <a:ext cx="4705349"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458340AA-A0FD-474B-AC5A-E7633E5DC2DE}" type="datetime1">
              <a:rPr lang="en-US" smtClean="0"/>
              <a:t>10/19/2022</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5177058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xt + Picture L">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7535337"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3" y="1653118"/>
            <a:ext cx="7056967"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664B529B-4953-432D-B03F-EB211F8D37A1}" type="datetime1">
              <a:rPr lang="en-US" smtClean="0"/>
              <a:t>10/19/2022</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428970116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icture XL">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4" name="Picture Placeholder 3"/>
          <p:cNvSpPr>
            <a:spLocks noGrp="1"/>
          </p:cNvSpPr>
          <p:nvPr>
            <p:ph type="pic" sz="quarter" idx="14" hasCustomPrompt="1"/>
          </p:nvPr>
        </p:nvSpPr>
        <p:spPr bwMode="gray">
          <a:xfrm>
            <a:off x="239181" y="1653118"/>
            <a:ext cx="9649883"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79374620-1F65-4CC3-88EB-58C9DD26F46E}" type="datetime1">
              <a:rPr lang="en-US" smtClean="0"/>
              <a:t>10/19/2022</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3606967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viderslide">
    <p:spTree>
      <p:nvGrpSpPr>
        <p:cNvPr id="1" name=""/>
        <p:cNvGrpSpPr/>
        <p:nvPr/>
      </p:nvGrpSpPr>
      <p:grpSpPr>
        <a:xfrm>
          <a:off x="0" y="0"/>
          <a:ext cx="0" cy="0"/>
          <a:chOff x="0" y="0"/>
          <a:chExt cx="0" cy="0"/>
        </a:xfrm>
      </p:grpSpPr>
      <p:sp>
        <p:nvSpPr>
          <p:cNvPr id="21" name="Rectangle 20"/>
          <p:cNvSpPr/>
          <p:nvPr/>
        </p:nvSpPr>
        <p:spPr bwMode="gray">
          <a:xfrm>
            <a:off x="239186" y="3909485"/>
            <a:ext cx="11468100"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p:nvSpPr>
        <p:spPr bwMode="gray">
          <a:xfrm>
            <a:off x="143339" y="2"/>
            <a:ext cx="9745727"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ctrTitle" hasCustomPrompt="1"/>
          </p:nvPr>
        </p:nvSpPr>
        <p:spPr bwMode="gray">
          <a:xfrm>
            <a:off x="478368" y="3909485"/>
            <a:ext cx="11228913" cy="2495551"/>
          </a:xfrm>
          <a:solidFill>
            <a:srgbClr val="DD640C"/>
          </a:solidFill>
        </p:spPr>
        <p:txBody>
          <a:bodyPr lIns="108000" tIns="252000" rIns="108000" bIns="252000" anchor="ctr" anchorCtr="0"/>
          <a:lstStyle>
            <a:lvl1pPr algn="ctr">
              <a:defRPr sz="3200">
                <a:solidFill>
                  <a:schemeClr val="bg1"/>
                </a:solidFill>
              </a:defRPr>
            </a:lvl1pPr>
          </a:lstStyle>
          <a:p>
            <a:r>
              <a:rPr lang="en-US" dirty="0" err="1"/>
              <a:t>Presentationtitle</a:t>
            </a:r>
            <a:br>
              <a:rPr lang="en-US" dirty="0"/>
            </a:br>
            <a:r>
              <a:rPr lang="en-US" dirty="0"/>
              <a:t>up to maximum 2 lines</a:t>
            </a:r>
          </a:p>
        </p:txBody>
      </p:sp>
      <p:sp>
        <p:nvSpPr>
          <p:cNvPr id="11" name="Rectangle 10"/>
          <p:cNvSpPr/>
          <p:nvPr/>
        </p:nvSpPr>
        <p:spPr bwMode="gray">
          <a:xfrm>
            <a:off x="478368" y="3669244"/>
            <a:ext cx="11474448" cy="2402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p:cNvSpPr/>
          <p:nvPr/>
        </p:nvSpPr>
        <p:spPr bwMode="gray">
          <a:xfrm>
            <a:off x="11707286" y="3912502"/>
            <a:ext cx="245532" cy="2492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908803513"/>
      </p:ext>
    </p:extLst>
  </p:cSld>
  <p:clrMapOvr>
    <a:masterClrMapping/>
  </p:clrMapOvr>
  <p:transition spd="slow">
    <p:wipe di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9971903" y="6486805"/>
            <a:ext cx="1346886" cy="260300"/>
          </a:xfrm>
        </p:spPr>
        <p:txBody>
          <a:bodyPr/>
          <a:lstStyle/>
          <a:p>
            <a:fld id="{9E777A18-95EE-4DD8-9BD8-20FC04C50247}" type="datetime1">
              <a:rPr lang="en-US" smtClean="0"/>
              <a:t>10/19/2022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8789" y="6486805"/>
            <a:ext cx="632966" cy="260792"/>
          </a:xfrm>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1446579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71513-3E4F-4F85-8044-27F5FCBEF2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67C422-BD6C-4F48-90BB-A01C457D80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89B59-42D8-4BA7-A41F-0A6EFB2EF9D0}"/>
              </a:ext>
            </a:extLst>
          </p:cNvPr>
          <p:cNvSpPr>
            <a:spLocks noGrp="1"/>
          </p:cNvSpPr>
          <p:nvPr>
            <p:ph type="dt" sz="half" idx="10"/>
          </p:nvPr>
        </p:nvSpPr>
        <p:spPr/>
        <p:txBody>
          <a:bodyPr/>
          <a:lstStyle/>
          <a:p>
            <a:fld id="{36C5C674-12AF-41F5-BDE5-1132B29F8CB8}" type="datetime1">
              <a:rPr lang="en-US" smtClean="0"/>
              <a:t>10/19/2022</a:t>
            </a:fld>
            <a:endParaRPr lang="en-US"/>
          </a:p>
        </p:txBody>
      </p:sp>
      <p:sp>
        <p:nvSpPr>
          <p:cNvPr id="5" name="Footer Placeholder 4">
            <a:extLst>
              <a:ext uri="{FF2B5EF4-FFF2-40B4-BE49-F238E27FC236}">
                <a16:creationId xmlns:a16="http://schemas.microsoft.com/office/drawing/2014/main" id="{FD8839DF-10E3-422C-8C24-E993391AED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A126DC-405E-4066-8C79-D21920D85700}"/>
              </a:ext>
            </a:extLst>
          </p:cNvPr>
          <p:cNvSpPr>
            <a:spLocks noGrp="1"/>
          </p:cNvSpPr>
          <p:nvPr>
            <p:ph type="sldNum" sz="quarter" idx="12"/>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564167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0" name="Group 11"/>
          <p:cNvGrpSpPr>
            <a:grpSpLocks noChangeAspect="1"/>
          </p:cNvGrpSpPr>
          <p:nvPr/>
        </p:nvGrpSpPr>
        <p:grpSpPr bwMode="gray">
          <a:xfrm>
            <a:off x="10176454" y="270730"/>
            <a:ext cx="1824204" cy="1041877"/>
            <a:chOff x="2109" y="940"/>
            <a:chExt cx="991" cy="566"/>
          </a:xfrm>
        </p:grpSpPr>
        <p:sp>
          <p:nvSpPr>
            <p:cNvPr id="11"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2"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6" y="4805683"/>
            <a:ext cx="11468100" cy="1840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8686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spTree>
    <p:extLst>
      <p:ext uri="{BB962C8B-B14F-4D97-AF65-F5344CB8AC3E}">
        <p14:creationId xmlns:p14="http://schemas.microsoft.com/office/powerpoint/2010/main" val="145692850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Orange">
    <p:spTree>
      <p:nvGrpSpPr>
        <p:cNvPr id="1" name=""/>
        <p:cNvGrpSpPr/>
        <p:nvPr/>
      </p:nvGrpSpPr>
      <p:grpSpPr>
        <a:xfrm>
          <a:off x="0" y="0"/>
          <a:ext cx="0" cy="0"/>
          <a:chOff x="0" y="0"/>
          <a:chExt cx="0" cy="0"/>
        </a:xfrm>
      </p:grpSpPr>
      <p:sp>
        <p:nvSpPr>
          <p:cNvPr id="15" name="Rechteck 14"/>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1" name="Group 11"/>
          <p:cNvGrpSpPr>
            <a:grpSpLocks noChangeAspect="1"/>
          </p:cNvGrpSpPr>
          <p:nvPr/>
        </p:nvGrpSpPr>
        <p:grpSpPr bwMode="gray">
          <a:xfrm>
            <a:off x="10176454" y="270730"/>
            <a:ext cx="1824204" cy="1041877"/>
            <a:chOff x="2109" y="940"/>
            <a:chExt cx="991" cy="566"/>
          </a:xfrm>
        </p:grpSpPr>
        <p:sp>
          <p:nvSpPr>
            <p:cNvPr id="1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3"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5" y="3909485"/>
            <a:ext cx="11468100" cy="27368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6" name="Textplatzhalter 5"/>
          <p:cNvSpPr>
            <a:spLocks noGrp="1"/>
          </p:cNvSpPr>
          <p:nvPr>
            <p:ph type="body" sz="quarter" idx="11" hasCustomPrompt="1"/>
          </p:nvPr>
        </p:nvSpPr>
        <p:spPr>
          <a:xfrm>
            <a:off x="239186" y="3902392"/>
            <a:ext cx="11468097" cy="2743941"/>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3909486"/>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18"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spTree>
    <p:extLst>
      <p:ext uri="{BB962C8B-B14F-4D97-AF65-F5344CB8AC3E}">
        <p14:creationId xmlns:p14="http://schemas.microsoft.com/office/powerpoint/2010/main" val="322471732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Orang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0" name="Group 11"/>
          <p:cNvGrpSpPr>
            <a:grpSpLocks noChangeAspect="1"/>
          </p:cNvGrpSpPr>
          <p:nvPr/>
        </p:nvGrpSpPr>
        <p:grpSpPr bwMode="gray">
          <a:xfrm>
            <a:off x="10176454" y="270730"/>
            <a:ext cx="1824204" cy="1041877"/>
            <a:chOff x="2109" y="940"/>
            <a:chExt cx="991" cy="566"/>
          </a:xfrm>
        </p:grpSpPr>
        <p:sp>
          <p:nvSpPr>
            <p:cNvPr id="11"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2"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5" y="4805683"/>
            <a:ext cx="11468100" cy="18406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9"/>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spTree>
    <p:extLst>
      <p:ext uri="{BB962C8B-B14F-4D97-AF65-F5344CB8AC3E}">
        <p14:creationId xmlns:p14="http://schemas.microsoft.com/office/powerpoint/2010/main" val="214508995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4" name="Text Placeholder 3"/>
          <p:cNvSpPr>
            <a:spLocks noGrp="1"/>
          </p:cNvSpPr>
          <p:nvPr>
            <p:ph type="body" sz="quarter" idx="10" hasCustomPrompt="1"/>
          </p:nvPr>
        </p:nvSpPr>
        <p:spPr bwMode="gray">
          <a:xfrm>
            <a:off x="478366" y="1291472"/>
            <a:ext cx="11380553" cy="5113563"/>
          </a:xfrm>
          <a:noFill/>
        </p:spPr>
        <p:txBody>
          <a:bodyPr lIns="0" tIns="0" rIns="0" bIns="0"/>
          <a:lstStyle>
            <a:lvl1pPr marL="478355" indent="-478355">
              <a:spcBef>
                <a:spcPts val="400"/>
              </a:spcBef>
              <a:spcAft>
                <a:spcPts val="400"/>
              </a:spcAft>
              <a:buClr>
                <a:schemeClr val="accent1"/>
              </a:buClr>
              <a:buSzPct val="100000"/>
              <a:buFont typeface="+mj-lt"/>
              <a:buAutoNum type="arabicPeriod"/>
              <a:defRPr sz="1867">
                <a:solidFill>
                  <a:schemeClr val="tx1"/>
                </a:solidFill>
              </a:defRPr>
            </a:lvl1pPr>
            <a:lvl2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2pPr>
            <a:lvl3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3pPr>
            <a:lvl4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4pPr>
            <a:lvl5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5pPr>
            <a:lvl6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6pPr>
            <a:lvl7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7pPr>
            <a:lvl8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8pPr>
            <a:lvl9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9pPr>
          </a:lstStyle>
          <a:p>
            <a:pPr lvl="0"/>
            <a:r>
              <a:rPr lang="en-US" dirty="0"/>
              <a:t>Click to edit Master text styles</a:t>
            </a:r>
          </a:p>
        </p:txBody>
      </p:sp>
    </p:spTree>
    <p:extLst>
      <p:ext uri="{BB962C8B-B14F-4D97-AF65-F5344CB8AC3E}">
        <p14:creationId xmlns:p14="http://schemas.microsoft.com/office/powerpoint/2010/main" val="474118335"/>
      </p:ext>
    </p:extLst>
  </p:cSld>
  <p:clrMapOvr>
    <a:masterClrMapping/>
  </p:clrMapOvr>
  <p:transition spd="slow">
    <p:wipe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ext Placeholder 10"/>
          <p:cNvSpPr>
            <a:spLocks noGrp="1"/>
          </p:cNvSpPr>
          <p:nvPr>
            <p:ph type="body" sz="quarter" idx="13" hasCustomPrompt="1"/>
          </p:nvPr>
        </p:nvSpPr>
        <p:spPr bwMode="gray">
          <a:xfrm>
            <a:off x="478369" y="1282046"/>
            <a:ext cx="11474451" cy="5122988"/>
          </a:xfrm>
        </p:spPr>
        <p:txBody>
          <a:bodyPr/>
          <a:lstStyle>
            <a:lvl5pPr>
              <a:buAutoNum type="arabicPerio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3" name="Footer Placeholder 2"/>
          <p:cNvSpPr>
            <a:spLocks noGrp="1"/>
          </p:cNvSpPr>
          <p:nvPr>
            <p:ph type="ftr" sz="quarter" idx="15"/>
          </p:nvPr>
        </p:nvSpPr>
        <p:spPr>
          <a:xfrm>
            <a:off x="478369" y="6526804"/>
            <a:ext cx="2063751" cy="322735"/>
          </a:xfrm>
        </p:spPr>
        <p:txBody>
          <a:bodyPr/>
          <a:lstStyle/>
          <a:p>
            <a:endParaRPr lang="en-US"/>
          </a:p>
        </p:txBody>
      </p:sp>
      <p:sp>
        <p:nvSpPr>
          <p:cNvPr id="8" name="Slide Number Placeholder 3"/>
          <p:cNvSpPr txBox="1">
            <a:spLocks/>
          </p:cNvSpPr>
          <p:nvPr/>
        </p:nvSpPr>
        <p:spPr bwMode="gray">
          <a:xfrm>
            <a:off x="11121081" y="6508122"/>
            <a:ext cx="831739" cy="256032"/>
          </a:xfrm>
          <a:prstGeom prst="rect">
            <a:avLst/>
          </a:prstGeom>
        </p:spPr>
        <p:txBody>
          <a:bodyPr vert="horz" lIns="108000" tIns="0" rIns="0" bIns="0" rtlCol="0" anchor="b"/>
          <a:lstStyle>
            <a:defPPr>
              <a:defRPr lang="en-US"/>
            </a:defPPr>
            <a:lvl1pPr marL="0" algn="l"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1D4785-C884-4A75-B2F1-2B7564BBB7E2}" type="slidenum">
              <a:rPr lang="en-US" smtClean="0"/>
              <a:pPr/>
              <a:t>‹#›</a:t>
            </a:fld>
            <a:r>
              <a:rPr lang="en-US" dirty="0"/>
              <a:t>/12</a:t>
            </a:r>
          </a:p>
        </p:txBody>
      </p:sp>
    </p:spTree>
    <p:extLst>
      <p:ext uri="{BB962C8B-B14F-4D97-AF65-F5344CB8AC3E}">
        <p14:creationId xmlns:p14="http://schemas.microsoft.com/office/powerpoint/2010/main" val="65461914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 Bullet Point">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478369" y="1225486"/>
            <a:ext cx="11474451" cy="2141612"/>
          </a:xfrm>
        </p:spPr>
        <p:txBody>
          <a:bodyPr>
            <a:spAutoFit/>
          </a:bodyPr>
          <a:lstStyle>
            <a:lvl1pPr marL="239994" indent="-239994">
              <a:buClr>
                <a:schemeClr val="accent1"/>
              </a:buClr>
              <a:buFont typeface="Arial" panose="020B0604020202020204" pitchFamily="34" charset="0"/>
              <a:buChar char="■"/>
              <a:defRPr baseline="0"/>
            </a:lvl1pPr>
            <a:lvl2pPr marL="479988" indent="-241294">
              <a:buFont typeface="Arial" panose="020B0604020202020204" pitchFamily="34" charset="0"/>
              <a:buChar char="□"/>
              <a:defRPr/>
            </a:lvl2pPr>
            <a:lvl3pPr marL="719982" indent="-239994">
              <a:buFont typeface="Arial" panose="020B0604020202020204" pitchFamily="34" charset="0"/>
              <a:buChar char="–"/>
              <a:defRPr/>
            </a:lvl3pPr>
            <a:lvl4pPr marL="359991" indent="-359991">
              <a:buFont typeface="+mj-lt"/>
              <a:buAutoNum type="arabicPeriod"/>
              <a:defRPr/>
            </a:lvl4pPr>
            <a:lvl5pPr marL="719982" indent="-359991">
              <a:buFont typeface="+mj-lt"/>
              <a:buAutoNum type="alphaLcParenR"/>
              <a:defRPr/>
            </a:lvl5pPr>
            <a:lvl6pPr marL="0" indent="0">
              <a:spcBef>
                <a:spcPts val="533"/>
              </a:spcBef>
              <a:spcAft>
                <a:spcPts val="533"/>
              </a:spcAft>
              <a:buNone/>
              <a:defRPr sz="2133" cap="all" baseline="0">
                <a:solidFill>
                  <a:schemeClr val="accent1"/>
                </a:solidFill>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2" name="Date Placeholder 1"/>
          <p:cNvSpPr>
            <a:spLocks noGrp="1"/>
          </p:cNvSpPr>
          <p:nvPr>
            <p:ph type="dt" sz="half" idx="14"/>
          </p:nvPr>
        </p:nvSpPr>
        <p:spPr>
          <a:xfrm>
            <a:off x="9996626" y="6501896"/>
            <a:ext cx="1214626" cy="253655"/>
          </a:xfrm>
        </p:spPr>
        <p:txBody>
          <a:bodyPr/>
          <a:lstStyle/>
          <a:p>
            <a:fld id="{3DBA24AA-B7D5-4FFE-8D73-17E57C4CE829}" type="datetime1">
              <a:rPr lang="en-US" smtClean="0"/>
              <a:t>10/19/2022</a:t>
            </a:fld>
            <a:endParaRPr lang="en-US"/>
          </a:p>
        </p:txBody>
      </p:sp>
      <p:sp>
        <p:nvSpPr>
          <p:cNvPr id="3" name="Footer Placeholder 2"/>
          <p:cNvSpPr>
            <a:spLocks noGrp="1"/>
          </p:cNvSpPr>
          <p:nvPr>
            <p:ph type="ftr" sz="quarter" idx="15"/>
          </p:nvPr>
        </p:nvSpPr>
        <p:spPr>
          <a:xfrm>
            <a:off x="478369" y="6513922"/>
            <a:ext cx="2063751" cy="241629"/>
          </a:xfrm>
        </p:spPr>
        <p:txBody>
          <a:bodyPr/>
          <a:lstStyle/>
          <a:p>
            <a:endParaRPr lang="en-US"/>
          </a:p>
        </p:txBody>
      </p:sp>
      <p:sp>
        <p:nvSpPr>
          <p:cNvPr id="4" name="Slide Number Placeholder 3"/>
          <p:cNvSpPr>
            <a:spLocks noGrp="1"/>
          </p:cNvSpPr>
          <p:nvPr>
            <p:ph type="sldNum" sz="quarter" idx="16"/>
          </p:nvPr>
        </p:nvSpPr>
        <p:spPr>
          <a:xfrm>
            <a:off x="11219935" y="6526804"/>
            <a:ext cx="732885" cy="228747"/>
          </a:xfrm>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35923023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your title- maximum 2 lines</a:t>
            </a:r>
            <a:endParaRPr lang="en-US" dirty="0"/>
          </a:p>
        </p:txBody>
      </p:sp>
      <p:sp>
        <p:nvSpPr>
          <p:cNvPr id="11" name="Text Placeholder 10"/>
          <p:cNvSpPr>
            <a:spLocks noGrp="1"/>
          </p:cNvSpPr>
          <p:nvPr>
            <p:ph type="body" sz="quarter" idx="13"/>
          </p:nvPr>
        </p:nvSpPr>
        <p:spPr bwMode="gray">
          <a:xfrm>
            <a:off x="478367"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5181602"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5"/>
          </p:nvPr>
        </p:nvSpPr>
        <p:spPr>
          <a:xfrm>
            <a:off x="7802232" y="6484771"/>
            <a:ext cx="2063751" cy="240773"/>
          </a:xfrm>
        </p:spPr>
        <p:txBody>
          <a:bodyPr/>
          <a:lstStyle/>
          <a:p>
            <a:fld id="{2E271776-67EC-484C-8398-831DC4FA5109}" type="datetime1">
              <a:rPr lang="en-US" smtClean="0"/>
              <a:t>10/19/2022</a:t>
            </a:fld>
            <a:endParaRPr lang="en-US"/>
          </a:p>
        </p:txBody>
      </p:sp>
      <p:sp>
        <p:nvSpPr>
          <p:cNvPr id="4" name="Footer Placeholder 3"/>
          <p:cNvSpPr>
            <a:spLocks noGrp="1"/>
          </p:cNvSpPr>
          <p:nvPr>
            <p:ph type="ftr" sz="quarter" idx="16"/>
          </p:nvPr>
        </p:nvSpPr>
        <p:spPr>
          <a:xfrm>
            <a:off x="474135" y="6484771"/>
            <a:ext cx="2063751" cy="292658"/>
          </a:xfrm>
        </p:spPr>
        <p:txBody>
          <a:bodyPr/>
          <a:lstStyle/>
          <a:p>
            <a:endParaRPr lang="en-US"/>
          </a:p>
        </p:txBody>
      </p:sp>
      <p:sp>
        <p:nvSpPr>
          <p:cNvPr id="5" name="Slide Number Placeholder 4"/>
          <p:cNvSpPr>
            <a:spLocks noGrp="1"/>
          </p:cNvSpPr>
          <p:nvPr>
            <p:ph type="sldNum" sz="quarter" idx="17"/>
          </p:nvPr>
        </p:nvSpPr>
        <p:spPr>
          <a:xfrm>
            <a:off x="9889069" y="6484771"/>
            <a:ext cx="2063751" cy="240773"/>
          </a:xfrm>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187347903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7"/>
          </p:nvPr>
        </p:nvSpPr>
        <p:spPr/>
        <p:txBody>
          <a:bodyPr/>
          <a:lstStyle/>
          <a:p>
            <a:fld id="{95147C50-A150-4E7A-B4A5-3F4CF9B1E3B2}" type="datetime1">
              <a:rPr lang="en-US" smtClean="0"/>
              <a:t>10/19/2022</a:t>
            </a:fld>
            <a:endParaRPr lang="en-US"/>
          </a:p>
        </p:txBody>
      </p:sp>
      <p:sp>
        <p:nvSpPr>
          <p:cNvPr id="4" name="Footer Placeholder 3"/>
          <p:cNvSpPr>
            <a:spLocks noGrp="1"/>
          </p:cNvSpPr>
          <p:nvPr>
            <p:ph type="ftr" sz="quarter" idx="18"/>
          </p:nvPr>
        </p:nvSpPr>
        <p:spPr/>
        <p:txBody>
          <a:bodyPr/>
          <a:lstStyle/>
          <a:p>
            <a:endParaRPr lang="en-US"/>
          </a:p>
        </p:txBody>
      </p:sp>
      <p:sp>
        <p:nvSpPr>
          <p:cNvPr id="5" name="Slide Number Placeholder 4"/>
          <p:cNvSpPr>
            <a:spLocks noGrp="1"/>
          </p:cNvSpPr>
          <p:nvPr>
            <p:ph type="sldNum" sz="quarter" idx="19"/>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45262089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1" name="Rectangle 2050"/>
          <p:cNvSpPr/>
          <p:nvPr/>
        </p:nvSpPr>
        <p:spPr bwMode="gray">
          <a:xfrm>
            <a:off x="236227" y="1"/>
            <a:ext cx="9651779" cy="14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Placeholder 1"/>
          <p:cNvSpPr>
            <a:spLocks noGrp="1"/>
          </p:cNvSpPr>
          <p:nvPr>
            <p:ph type="title"/>
          </p:nvPr>
        </p:nvSpPr>
        <p:spPr bwMode="gray">
          <a:xfrm>
            <a:off x="478369" y="144001"/>
            <a:ext cx="9169401" cy="555840"/>
          </a:xfrm>
          <a:prstGeom prst="rect">
            <a:avLst/>
          </a:prstGeom>
        </p:spPr>
        <p:txBody>
          <a:bodyPr vert="horz" lIns="0" tIns="144000" rIns="0" bIns="0" rtlCol="0" anchor="t" anchorCtr="0">
            <a:spAutoFit/>
          </a:bodyPr>
          <a:lstStyle/>
          <a:p>
            <a:r>
              <a:rPr lang="de-DE" dirty="0"/>
              <a:t>Write your title</a:t>
            </a:r>
            <a:endParaRPr lang="en-US" dirty="0"/>
          </a:p>
        </p:txBody>
      </p:sp>
      <p:sp>
        <p:nvSpPr>
          <p:cNvPr id="3" name="Text Placeholder 2"/>
          <p:cNvSpPr>
            <a:spLocks noGrp="1"/>
          </p:cNvSpPr>
          <p:nvPr>
            <p:ph type="body" idx="1"/>
          </p:nvPr>
        </p:nvSpPr>
        <p:spPr bwMode="gray">
          <a:xfrm>
            <a:off x="478369" y="1213308"/>
            <a:ext cx="11473384" cy="2141612"/>
          </a:xfrm>
          <a:prstGeom prst="rect">
            <a:avLst/>
          </a:prstGeom>
        </p:spPr>
        <p:txBody>
          <a:bodyPr vert="horz" lIns="0" tIns="0" rIns="0" bIns="0" rtlCol="0" anchor="t" anchorCtr="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e Placeholder 3"/>
          <p:cNvSpPr>
            <a:spLocks noGrp="1"/>
          </p:cNvSpPr>
          <p:nvPr>
            <p:ph type="dt" sz="half" idx="2"/>
          </p:nvPr>
        </p:nvSpPr>
        <p:spPr bwMode="gray">
          <a:xfrm>
            <a:off x="9922476" y="6486804"/>
            <a:ext cx="1257529" cy="260793"/>
          </a:xfrm>
          <a:prstGeom prst="rect">
            <a:avLst/>
          </a:prstGeom>
        </p:spPr>
        <p:txBody>
          <a:bodyPr vert="horz" lIns="108000" tIns="0" rIns="0" bIns="0" rtlCol="0" anchor="t"/>
          <a:lstStyle>
            <a:lvl1pPr algn="l">
              <a:defRPr sz="1400">
                <a:solidFill>
                  <a:schemeClr val="tx1"/>
                </a:solidFill>
              </a:defRPr>
            </a:lvl1pPr>
          </a:lstStyle>
          <a:p>
            <a:fld id="{6EBBE365-CF2F-4A12-A6A4-20E9054E4628}" type="datetime1">
              <a:rPr lang="en-US" smtClean="0"/>
              <a:t>10/19/2022</a:t>
            </a:fld>
            <a:endParaRPr lang="en-US"/>
          </a:p>
        </p:txBody>
      </p:sp>
      <p:sp>
        <p:nvSpPr>
          <p:cNvPr id="5" name="Footer Placeholder 4"/>
          <p:cNvSpPr>
            <a:spLocks noGrp="1"/>
          </p:cNvSpPr>
          <p:nvPr>
            <p:ph type="ftr" sz="quarter" idx="3"/>
          </p:nvPr>
        </p:nvSpPr>
        <p:spPr bwMode="gray">
          <a:xfrm>
            <a:off x="476463" y="6466788"/>
            <a:ext cx="2063751" cy="280809"/>
          </a:xfrm>
          <a:prstGeom prst="rect">
            <a:avLst/>
          </a:prstGeom>
        </p:spPr>
        <p:txBody>
          <a:bodyPr vert="horz" lIns="108000" tIns="0" rIns="0" bIns="0" rtlCol="0" anchor="b"/>
          <a:lstStyle>
            <a:lvl1pPr algn="l">
              <a:defRPr sz="1400" b="1">
                <a:solidFill>
                  <a:schemeClr val="tx1"/>
                </a:solidFill>
              </a:defRPr>
            </a:lvl1pPr>
          </a:lstStyle>
          <a:p>
            <a:endParaRPr lang="en-US"/>
          </a:p>
        </p:txBody>
      </p:sp>
      <p:sp>
        <p:nvSpPr>
          <p:cNvPr id="6" name="Slide Number Placeholder 5"/>
          <p:cNvSpPr>
            <a:spLocks noGrp="1"/>
          </p:cNvSpPr>
          <p:nvPr>
            <p:ph type="sldNum" sz="quarter" idx="4"/>
          </p:nvPr>
        </p:nvSpPr>
        <p:spPr bwMode="gray">
          <a:xfrm>
            <a:off x="11180006" y="6486805"/>
            <a:ext cx="771750" cy="260792"/>
          </a:xfrm>
          <a:prstGeom prst="rect">
            <a:avLst/>
          </a:prstGeom>
        </p:spPr>
        <p:txBody>
          <a:bodyPr vert="horz" lIns="108000" tIns="0" rIns="0" bIns="0" rtlCol="0" anchor="b"/>
          <a:lstStyle>
            <a:lvl1pPr algn="l">
              <a:defRPr sz="1400" b="0">
                <a:solidFill>
                  <a:schemeClr val="tx1"/>
                </a:solidFill>
              </a:defRPr>
            </a:lvl1pPr>
          </a:lstStyle>
          <a:p>
            <a:fld id="{81561042-0DC2-4A04-AA50-F6D44EB20EBA}" type="slidenum">
              <a:rPr lang="en-US" smtClean="0"/>
              <a:t>‹#›</a:t>
            </a:fld>
            <a:endParaRPr lang="en-US"/>
          </a:p>
        </p:txBody>
      </p:sp>
      <p:grpSp>
        <p:nvGrpSpPr>
          <p:cNvPr id="23" name="Group 22"/>
          <p:cNvGrpSpPr/>
          <p:nvPr/>
        </p:nvGrpSpPr>
        <p:grpSpPr bwMode="gray">
          <a:xfrm>
            <a:off x="-135593" y="1407799"/>
            <a:ext cx="132605" cy="5232392"/>
            <a:chOff x="-101696" y="1055849"/>
            <a:chExt cx="99454" cy="3924294"/>
          </a:xfrm>
        </p:grpSpPr>
        <p:cxnSp>
          <p:nvCxnSpPr>
            <p:cNvPr id="22" name="Straight Connector 21"/>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bwMode="gray">
          <a:xfrm>
            <a:off x="12208807" y="1407799"/>
            <a:ext cx="132605" cy="5232392"/>
            <a:chOff x="-101696" y="1055849"/>
            <a:chExt cx="99454" cy="3924294"/>
          </a:xfrm>
        </p:grpSpPr>
        <p:cxnSp>
          <p:nvCxnSpPr>
            <p:cNvPr id="31" name="Straight Connector 30"/>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bwMode="gray">
          <a:xfrm rot="5400000">
            <a:off x="6027687" y="-5942288"/>
            <a:ext cx="132605" cy="11715527"/>
            <a:chOff x="-101696" y="-3806503"/>
            <a:chExt cx="99454" cy="8786646"/>
          </a:xfrm>
        </p:grpSpPr>
        <p:cxnSp>
          <p:nvCxnSpPr>
            <p:cNvPr id="38" name="Straight Connector 37"/>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bwMode="gray">
          <a:xfrm rot="5400000">
            <a:off x="6027687" y="1101918"/>
            <a:ext cx="132605" cy="11715527"/>
            <a:chOff x="-101696" y="-3806503"/>
            <a:chExt cx="99454" cy="8786646"/>
          </a:xfrm>
        </p:grpSpPr>
        <p:cxnSp>
          <p:nvCxnSpPr>
            <p:cNvPr id="50" name="Straight Connector 49"/>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49" name="Rectangle 2048"/>
          <p:cNvSpPr/>
          <p:nvPr/>
        </p:nvSpPr>
        <p:spPr bwMode="gray">
          <a:xfrm>
            <a:off x="9744406" y="3188974"/>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6" name="Rectangle 65"/>
          <p:cNvSpPr/>
          <p:nvPr/>
        </p:nvSpPr>
        <p:spPr bwMode="gray">
          <a:xfrm>
            <a:off x="236225" y="774868"/>
            <a:ext cx="9651779" cy="3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61" name="Group 11"/>
          <p:cNvGrpSpPr>
            <a:grpSpLocks noChangeAspect="1"/>
          </p:cNvGrpSpPr>
          <p:nvPr/>
        </p:nvGrpSpPr>
        <p:grpSpPr bwMode="gray">
          <a:xfrm>
            <a:off x="10149041" y="-10957"/>
            <a:ext cx="1824204" cy="1041877"/>
            <a:chOff x="2109" y="940"/>
            <a:chExt cx="991" cy="566"/>
          </a:xfrm>
        </p:grpSpPr>
        <p:sp>
          <p:nvSpPr>
            <p:cNvPr id="6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63" name="Picture 12"/>
            <p:cNvPicPr>
              <a:picLocks noChangeAspect="1" noChangeArrowheads="1"/>
            </p:cNvPicPr>
            <p:nvPr/>
          </p:nvPicPr>
          <p:blipFill rotWithShape="1">
            <a:blip r:embed="rId19"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4" name="Rectangle 2048"/>
          <p:cNvSpPr/>
          <p:nvPr/>
        </p:nvSpPr>
        <p:spPr bwMode="gray">
          <a:xfrm>
            <a:off x="10128448" y="1155032"/>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40929917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ransition>
    <p:fade/>
  </p:transition>
  <p:hf hdr="0" ftr="0" dt="0"/>
  <p:txStyles>
    <p:titleStyle>
      <a:lvl1pPr algn="l" defTabSz="1219170" rtl="0" eaLnBrk="1" latinLnBrk="0" hangingPunct="1">
        <a:spcBef>
          <a:spcPct val="0"/>
        </a:spcBef>
        <a:buNone/>
        <a:defRPr sz="2667" kern="1200" baseline="0">
          <a:solidFill>
            <a:schemeClr val="bg2"/>
          </a:solidFill>
          <a:latin typeface="+mj-lt"/>
          <a:ea typeface="+mj-ea"/>
          <a:cs typeface="+mj-cs"/>
        </a:defRPr>
      </a:lvl1pPr>
    </p:titleStyle>
    <p:body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holger.giese@hpi.uni-potsdam.de)" TargetMode="External"/><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hyperlink" Target="mailto:iqra.zafar@hpi.de" TargetMode="External"/><Relationship Id="rId5" Type="http://schemas.openxmlformats.org/officeDocument/2006/relationships/hyperlink" Target="mailto:matthias.barkowsky@hpi.de" TargetMode="External"/><Relationship Id="rId4" Type="http://schemas.openxmlformats.org/officeDocument/2006/relationships/hyperlink" Target="mailto:christian.adriano@hpi.d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28.png"/><Relationship Id="rId7" Type="http://schemas.openxmlformats.org/officeDocument/2006/relationships/image" Target="../media/image100.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91.png"/><Relationship Id="rId5" Type="http://schemas.openxmlformats.org/officeDocument/2006/relationships/image" Target="../media/image80.png"/><Relationship Id="rId4" Type="http://schemas.openxmlformats.org/officeDocument/2006/relationships/image" Target="../media/image28.png"/><Relationship Id="rId9" Type="http://schemas.openxmlformats.org/officeDocument/2006/relationships/image" Target="../media/image120.png"/></Relationships>
</file>

<file path=ppt/slides/_rels/slide1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7.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1.xml"/><Relationship Id="rId1" Type="http://schemas.openxmlformats.org/officeDocument/2006/relationships/slideLayout" Target="../slideLayouts/slideLayout17.xml"/><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0.png"/><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3.png"/><Relationship Id="rId7" Type="http://schemas.openxmlformats.org/officeDocument/2006/relationships/image" Target="../media/image350.png"/><Relationship Id="rId2" Type="http://schemas.openxmlformats.org/officeDocument/2006/relationships/image" Target="../media/image520.png"/><Relationship Id="rId1" Type="http://schemas.openxmlformats.org/officeDocument/2006/relationships/slideLayout" Target="../slideLayouts/slideLayout13.xml"/><Relationship Id="rId6" Type="http://schemas.openxmlformats.org/officeDocument/2006/relationships/image" Target="../media/image340.png"/><Relationship Id="rId5" Type="http://schemas.openxmlformats.org/officeDocument/2006/relationships/image" Target="../media/image3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7.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9.png"/><Relationship Id="rId1" Type="http://schemas.openxmlformats.org/officeDocument/2006/relationships/slideLayout" Target="../slideLayouts/slideLayout17.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9.png"/><Relationship Id="rId1" Type="http://schemas.openxmlformats.org/officeDocument/2006/relationships/slideLayout" Target="../slideLayouts/slideLayout17.xml"/><Relationship Id="rId6" Type="http://schemas.openxmlformats.org/officeDocument/2006/relationships/image" Target="../media/image8.png"/><Relationship Id="rId5" Type="http://schemas.openxmlformats.org/officeDocument/2006/relationships/image" Target="../media/image71.png"/><Relationship Id="rId4" Type="http://schemas.openxmlformats.org/officeDocument/2006/relationships/image" Target="../media/image60.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0.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7.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ctrTitle"/>
          </p:nvPr>
        </p:nvSpPr>
        <p:spPr>
          <a:xfrm>
            <a:off x="744794" y="1558552"/>
            <a:ext cx="9860683" cy="2983643"/>
          </a:xfrm>
        </p:spPr>
        <p:txBody>
          <a:bodyPr>
            <a:normAutofit/>
          </a:bodyPr>
          <a:lstStyle/>
          <a:p>
            <a:r>
              <a:rPr lang="en-US" sz="4400" b="1" dirty="0"/>
              <a:t>Graph Structural Features</a:t>
            </a:r>
            <a:br>
              <a:rPr lang="en-US" sz="4400" b="1"/>
            </a:br>
            <a:r>
              <a:rPr lang="en-US" sz="3200"/>
              <a:t>lecture-2</a:t>
            </a:r>
            <a:br>
              <a:rPr lang="en-US" sz="3200" dirty="0"/>
            </a:br>
            <a:br>
              <a:rPr lang="en-US" sz="3200" dirty="0"/>
            </a:br>
            <a:r>
              <a:rPr lang="en-US" sz="2400" dirty="0">
                <a:ea typeface="ＭＳ Ｐゴシック" charset="-128"/>
              </a:rPr>
              <a:t>Co</a:t>
            </a:r>
            <a:r>
              <a:rPr lang="en-US" altLang="x-none" sz="2400" dirty="0">
                <a:ea typeface="ＭＳ Ｐゴシック" charset="-128"/>
              </a:rPr>
              <a:t>urse on Graph Neural Networks for Knowledge Graph Systems (Winter Term 22/23)</a:t>
            </a:r>
            <a:endParaRPr lang="en-US" altLang="x-none" b="1" dirty="0">
              <a:ea typeface="ＭＳ Ｐゴシック" charset="-128"/>
            </a:endParaRPr>
          </a:p>
        </p:txBody>
      </p:sp>
      <p:sp>
        <p:nvSpPr>
          <p:cNvPr id="2" name="Slide Number Placeholder 1">
            <a:extLst>
              <a:ext uri="{FF2B5EF4-FFF2-40B4-BE49-F238E27FC236}">
                <a16:creationId xmlns:a16="http://schemas.microsoft.com/office/drawing/2014/main" id="{70FFAC62-CDF9-4FA9-B6E9-1748944878BE}"/>
              </a:ext>
            </a:extLst>
          </p:cNvPr>
          <p:cNvSpPr>
            <a:spLocks noGrp="1"/>
          </p:cNvSpPr>
          <p:nvPr>
            <p:ph type="sldNum" sz="quarter" idx="12"/>
          </p:nvPr>
        </p:nvSpPr>
        <p:spPr/>
        <p:txBody>
          <a:bodyPr/>
          <a:lstStyle/>
          <a:p>
            <a:fld id="{81561042-0DC2-4A04-AA50-F6D44EB20EBA}" type="slidenum">
              <a:rPr lang="en-US" smtClean="0"/>
              <a:t>1</a:t>
            </a:fld>
            <a:endParaRPr lang="en-US"/>
          </a:p>
        </p:txBody>
      </p:sp>
      <p:sp>
        <p:nvSpPr>
          <p:cNvPr id="5" name="Rectangle 3">
            <a:extLst>
              <a:ext uri="{FF2B5EF4-FFF2-40B4-BE49-F238E27FC236}">
                <a16:creationId xmlns:a16="http://schemas.microsoft.com/office/drawing/2014/main" id="{14CE6009-8613-8361-A5EB-7B8C5C2D55E5}"/>
              </a:ext>
            </a:extLst>
          </p:cNvPr>
          <p:cNvSpPr txBox="1">
            <a:spLocks noChangeArrowheads="1"/>
          </p:cNvSpPr>
          <p:nvPr/>
        </p:nvSpPr>
        <p:spPr bwMode="gray">
          <a:xfrm>
            <a:off x="2495651" y="4844480"/>
            <a:ext cx="7515022" cy="1884793"/>
          </a:xfrm>
          <a:prstGeom prst="rect">
            <a:avLst/>
          </a:prstGeom>
        </p:spPr>
        <p:txBody>
          <a:bodyPr vert="horz" lIns="0" tIns="0" rIns="0" bIns="0" rtlCol="0" anchor="t" anchorCtr="0">
            <a:normAutofit fontScale="25000" lnSpcReduction="20000"/>
          </a:bodyPr>
          <a:lstStyle>
            <a:lvl1pPr marL="0" indent="0" algn="ctr" defTabSz="1219170" rtl="0" eaLnBrk="1" latinLnBrk="0" hangingPunct="1">
              <a:lnSpc>
                <a:spcPts val="2667"/>
              </a:lnSpc>
              <a:spcBef>
                <a:spcPts val="400"/>
              </a:spcBef>
              <a:spcAft>
                <a:spcPts val="400"/>
              </a:spcAft>
              <a:buFont typeface="Arial" panose="020B0604020202020204" pitchFamily="34" charset="0"/>
              <a:buNone/>
              <a:defRPr sz="2400" kern="1200">
                <a:solidFill>
                  <a:schemeClr val="tx1"/>
                </a:solidFill>
                <a:latin typeface="+mn-lt"/>
                <a:ea typeface="+mn-ea"/>
                <a:cs typeface="+mn-cs"/>
              </a:defRPr>
            </a:lvl1pPr>
            <a:lvl2pPr marL="457200" indent="0" algn="ctr" defTabSz="1219170" rtl="0" eaLnBrk="1" latinLnBrk="0" hangingPunct="1">
              <a:lnSpc>
                <a:spcPts val="2667"/>
              </a:lnSpc>
              <a:spcBef>
                <a:spcPts val="400"/>
              </a:spcBef>
              <a:spcAft>
                <a:spcPts val="400"/>
              </a:spcAft>
              <a:buClr>
                <a:schemeClr val="accent1"/>
              </a:buClr>
              <a:buSzPct val="100000"/>
              <a:buFont typeface="Arial" panose="020B0604020202020204" pitchFamily="34" charset="0"/>
              <a:buNone/>
              <a:defRPr sz="2000" kern="1200">
                <a:solidFill>
                  <a:schemeClr val="tx1"/>
                </a:solidFill>
                <a:latin typeface="+mn-lt"/>
                <a:ea typeface="+mn-ea"/>
                <a:cs typeface="+mn-cs"/>
              </a:defRPr>
            </a:lvl2pPr>
            <a:lvl3pPr marL="914400" indent="0" algn="ctr" defTabSz="1219170" rtl="0" eaLnBrk="1" latinLnBrk="0" hangingPunct="1">
              <a:lnSpc>
                <a:spcPts val="2667"/>
              </a:lnSpc>
              <a:spcBef>
                <a:spcPts val="400"/>
              </a:spcBef>
              <a:spcAft>
                <a:spcPts val="400"/>
              </a:spcAft>
              <a:buClr>
                <a:schemeClr val="accent1"/>
              </a:buClr>
              <a:buSzPct val="100000"/>
              <a:buFont typeface="Arial" panose="020B0604020202020204" pitchFamily="34" charset="0"/>
              <a:buNone/>
              <a:defRPr sz="1800" kern="1200">
                <a:solidFill>
                  <a:schemeClr val="tx1"/>
                </a:solidFill>
                <a:latin typeface="+mn-lt"/>
                <a:ea typeface="+mn-ea"/>
                <a:cs typeface="+mn-cs"/>
              </a:defRPr>
            </a:lvl3pPr>
            <a:lvl4pPr marL="1371600" indent="0" algn="ctr" defTabSz="1219170" rtl="0" eaLnBrk="1" latinLnBrk="0" hangingPunct="1">
              <a:lnSpc>
                <a:spcPts val="2667"/>
              </a:lnSpc>
              <a:spcBef>
                <a:spcPts val="400"/>
              </a:spcBef>
              <a:spcAft>
                <a:spcPts val="400"/>
              </a:spcAft>
              <a:buClr>
                <a:schemeClr val="accent1"/>
              </a:buClr>
              <a:buSzPct val="100000"/>
              <a:buFont typeface="Arial" panose="020B0604020202020204" pitchFamily="34" charset="0"/>
              <a:buNone/>
              <a:defRPr sz="1600" kern="1200">
                <a:solidFill>
                  <a:schemeClr val="tx1"/>
                </a:solidFill>
                <a:latin typeface="+mn-lt"/>
                <a:ea typeface="+mn-ea"/>
                <a:cs typeface="+mn-cs"/>
              </a:defRPr>
            </a:lvl4pPr>
            <a:lvl5pPr marL="1828800" indent="0" algn="ctr" defTabSz="1219170" rtl="0" eaLnBrk="1" latinLnBrk="0" hangingPunct="1">
              <a:lnSpc>
                <a:spcPts val="2667"/>
              </a:lnSpc>
              <a:spcBef>
                <a:spcPts val="400"/>
              </a:spcBef>
              <a:spcAft>
                <a:spcPts val="400"/>
              </a:spcAft>
              <a:buClr>
                <a:schemeClr val="accent1"/>
              </a:buClr>
              <a:buSzPct val="100000"/>
              <a:buFont typeface="+mj-lt"/>
              <a:buNone/>
              <a:defRPr sz="1600" kern="1200">
                <a:solidFill>
                  <a:schemeClr val="tx1"/>
                </a:solidFill>
                <a:latin typeface="+mn-lt"/>
                <a:ea typeface="+mn-ea"/>
                <a:cs typeface="+mn-cs"/>
              </a:defRPr>
            </a:lvl5pPr>
            <a:lvl6pPr marL="2286000" indent="0" algn="ctr" defTabSz="1219170" rtl="0" eaLnBrk="1" latinLnBrk="0" hangingPunct="1">
              <a:lnSpc>
                <a:spcPts val="2667"/>
              </a:lnSpc>
              <a:spcBef>
                <a:spcPts val="400"/>
              </a:spcBef>
              <a:spcAft>
                <a:spcPts val="400"/>
              </a:spcAft>
              <a:buClr>
                <a:schemeClr val="accent1"/>
              </a:buClr>
              <a:buSzPct val="100000"/>
              <a:buFont typeface="+mj-lt"/>
              <a:buNone/>
              <a:defRPr sz="1600" kern="1200">
                <a:solidFill>
                  <a:schemeClr val="tx1"/>
                </a:solidFill>
                <a:latin typeface="+mn-lt"/>
                <a:ea typeface="+mn-ea"/>
                <a:cs typeface="+mn-cs"/>
              </a:defRPr>
            </a:lvl6pPr>
            <a:lvl7pPr marL="2743200" indent="0" algn="ctr"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3200400" indent="0" algn="ctr" defTabSz="1219170" rtl="0" eaLnBrk="1" latinLnBrk="0" hangingPunct="1">
              <a:lnSpc>
                <a:spcPts val="2800"/>
              </a:lnSpc>
              <a:spcBef>
                <a:spcPts val="533"/>
              </a:spcBef>
              <a:spcAft>
                <a:spcPts val="533"/>
              </a:spcAft>
              <a:buFont typeface="Arial" panose="020B0604020202020204" pitchFamily="34" charset="0"/>
              <a:buNone/>
              <a:defRPr sz="1600" b="0" kern="1200" cap="all" baseline="0">
                <a:solidFill>
                  <a:schemeClr val="accent1"/>
                </a:solidFill>
                <a:latin typeface="+mn-lt"/>
                <a:ea typeface="+mn-ea"/>
                <a:cs typeface="+mn-cs"/>
              </a:defRPr>
            </a:lvl8pPr>
            <a:lvl9pPr marL="3657600" indent="0" algn="ctr" defTabSz="1219170" rtl="0" eaLnBrk="1" latinLnBrk="0" hangingPunct="1">
              <a:lnSpc>
                <a:spcPts val="2800"/>
              </a:lnSpc>
              <a:spcBef>
                <a:spcPts val="533"/>
              </a:spcBef>
              <a:spcAft>
                <a:spcPts val="533"/>
              </a:spcAft>
              <a:buFont typeface="Arial" panose="020B0604020202020204" pitchFamily="34" charset="0"/>
              <a:buNone/>
              <a:defRPr sz="1600" b="0" kern="1200" cap="all" baseline="0">
                <a:solidFill>
                  <a:schemeClr val="accent1"/>
                </a:solidFill>
                <a:latin typeface="+mn-lt"/>
                <a:ea typeface="+mn-ea"/>
                <a:cs typeface="+mn-cs"/>
              </a:defRPr>
            </a:lvl9pPr>
          </a:lstStyle>
          <a:p>
            <a:r>
              <a:rPr lang="en-US" altLang="x-none" sz="6400">
                <a:ea typeface="ＭＳ Ｐゴシック" charset="-128"/>
              </a:rPr>
              <a:t>Prof. Dr. Holger Giese (</a:t>
            </a:r>
            <a:r>
              <a:rPr lang="en-US" altLang="x-none" sz="6400">
                <a:ea typeface="ＭＳ Ｐゴシック" charset="-128"/>
                <a:hlinkClick r:id="rId3"/>
              </a:rPr>
              <a:t>holger.giese@hpi.uni-potsdam.de)</a:t>
            </a:r>
            <a:r>
              <a:rPr lang="en-US" altLang="x-none" sz="6400">
                <a:ea typeface="ＭＳ Ｐゴシック" charset="-128"/>
              </a:rPr>
              <a:t> </a:t>
            </a:r>
          </a:p>
          <a:p>
            <a:r>
              <a:rPr lang="en-US" altLang="x-none" sz="6400">
                <a:ea typeface="ＭＳ Ｐゴシック" charset="-128"/>
              </a:rPr>
              <a:t>Christian Medeiros Adriano (</a:t>
            </a:r>
            <a:r>
              <a:rPr lang="en-US" altLang="x-none" sz="6400">
                <a:ea typeface="ＭＳ Ｐゴシック" charset="-128"/>
                <a:hlinkClick r:id="rId4"/>
              </a:rPr>
              <a:t>christian.adriano@hpi.de</a:t>
            </a:r>
            <a:r>
              <a:rPr lang="en-US" altLang="x-none" sz="6400">
                <a:ea typeface="ＭＳ Ｐゴシック" charset="-128"/>
              </a:rPr>
              <a:t>) - </a:t>
            </a:r>
            <a:r>
              <a:rPr lang="en-US" altLang="x-none" sz="6400" b="1">
                <a:ea typeface="ＭＳ Ｐゴシック" charset="-128"/>
              </a:rPr>
              <a:t>“Chris”</a:t>
            </a:r>
            <a:endParaRPr lang="en-US" altLang="x-none" sz="6400">
              <a:ea typeface="ＭＳ Ｐゴシック" charset="-128"/>
            </a:endParaRPr>
          </a:p>
          <a:p>
            <a:r>
              <a:rPr lang="en-US" altLang="x-none" sz="6600">
                <a:ea typeface="ＭＳ Ｐゴシック" charset="-128"/>
              </a:rPr>
              <a:t>Matthias Barkowsky (</a:t>
            </a:r>
            <a:r>
              <a:rPr lang="en-US" altLang="x-none" sz="6600">
                <a:ea typeface="ＭＳ Ｐゴシック" charset="-128"/>
                <a:hlinkClick r:id="rId5"/>
              </a:rPr>
              <a:t>matthias.barkowsky@hpi.de</a:t>
            </a:r>
            <a:r>
              <a:rPr lang="en-US" altLang="x-none" sz="6600">
                <a:ea typeface="ＭＳ Ｐゴシック" charset="-128"/>
              </a:rPr>
              <a:t>)</a:t>
            </a:r>
          </a:p>
          <a:p>
            <a:r>
              <a:rPr lang="en-US" altLang="x-none" sz="6600">
                <a:ea typeface="ＭＳ Ｐゴシック" charset="-128"/>
              </a:rPr>
              <a:t>Iqra Zafar (</a:t>
            </a:r>
            <a:r>
              <a:rPr lang="en-US" altLang="x-none" sz="6600">
                <a:ea typeface="ＭＳ Ｐゴシック" charset="-128"/>
                <a:hlinkClick r:id="rId6"/>
              </a:rPr>
              <a:t>iqra.zafar@hpi.de</a:t>
            </a:r>
            <a:r>
              <a:rPr lang="en-US" altLang="x-none" sz="6600">
                <a:ea typeface="ＭＳ Ｐゴシック" charset="-128"/>
              </a:rPr>
              <a:t>)</a:t>
            </a:r>
            <a:endParaRPr lang="en-US" altLang="x-none" sz="6600" dirty="0">
              <a:ea typeface="ＭＳ Ｐゴシック"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8D0243E-BCA4-47B7-96B8-4E7C6770D158}"/>
              </a:ext>
            </a:extLst>
          </p:cNvPr>
          <p:cNvSpPr txBox="1"/>
          <p:nvPr/>
        </p:nvSpPr>
        <p:spPr bwMode="gray">
          <a:xfrm>
            <a:off x="179268" y="6515622"/>
            <a:ext cx="11676034" cy="367881"/>
          </a:xfrm>
          <a:prstGeom prst="rect">
            <a:avLst/>
          </a:prstGeom>
        </p:spPr>
        <p:txBody>
          <a:bodyPr vert="horz" lIns="0" tIns="144000" rIns="0" bIns="0" rtlCol="0" anchor="t" anchorCtr="0">
            <a:normAutofit/>
          </a:bodyPr>
          <a:lstStyle/>
          <a:p>
            <a:pPr defTabSz="1219170">
              <a:lnSpc>
                <a:spcPct val="90000"/>
              </a:lnSpc>
              <a:spcBef>
                <a:spcPct val="0"/>
              </a:spcBef>
              <a:spcAft>
                <a:spcPts val="600"/>
              </a:spcAft>
            </a:pPr>
            <a:r>
              <a:rPr lang="en-US" sz="1200" u="sng" kern="1200" baseline="0" dirty="0">
                <a:solidFill>
                  <a:schemeClr val="bg2"/>
                </a:solidFill>
                <a:latin typeface="+mj-lt"/>
                <a:ea typeface="+mj-ea"/>
                <a:cs typeface="+mj-cs"/>
              </a:rPr>
              <a:t>Source:</a:t>
            </a:r>
            <a:r>
              <a:rPr lang="en-US" sz="1200" kern="1200" baseline="0" dirty="0">
                <a:solidFill>
                  <a:schemeClr val="bg2"/>
                </a:solidFill>
                <a:latin typeface="+mj-lt"/>
                <a:ea typeface="+mj-ea"/>
                <a:cs typeface="+mj-cs"/>
              </a:rPr>
              <a:t> Leskovec, Jure, et al. "Microscopic evolution of social networks." </a:t>
            </a:r>
            <a:r>
              <a:rPr lang="en-US" sz="1200" i="1" kern="1200" baseline="0" dirty="0">
                <a:solidFill>
                  <a:schemeClr val="bg2"/>
                </a:solidFill>
                <a:latin typeface="+mj-lt"/>
                <a:ea typeface="+mj-ea"/>
                <a:cs typeface="+mj-cs"/>
              </a:rPr>
              <a:t>Proceedings of the 14th ACM SIGKDD</a:t>
            </a:r>
            <a:r>
              <a:rPr lang="en-US" sz="1200" kern="1200" baseline="0" dirty="0">
                <a:solidFill>
                  <a:schemeClr val="bg2"/>
                </a:solidFill>
                <a:latin typeface="+mj-lt"/>
                <a:ea typeface="+mj-ea"/>
                <a:cs typeface="+mj-cs"/>
              </a:rPr>
              <a:t> 2008.</a:t>
            </a:r>
          </a:p>
        </p:txBody>
      </p:sp>
      <p:sp>
        <p:nvSpPr>
          <p:cNvPr id="4" name="Slide Number Placeholder 3">
            <a:extLst>
              <a:ext uri="{FF2B5EF4-FFF2-40B4-BE49-F238E27FC236}">
                <a16:creationId xmlns:a16="http://schemas.microsoft.com/office/drawing/2014/main" id="{FD0D9679-0BB1-4D86-A49B-5FC14BE577A7}"/>
              </a:ext>
            </a:extLst>
          </p:cNvPr>
          <p:cNvSpPr>
            <a:spLocks noGrp="1"/>
          </p:cNvSpPr>
          <p:nvPr>
            <p:ph type="sldNum" sz="quarter" idx="12"/>
          </p:nvPr>
        </p:nvSpPr>
        <p:spPr>
          <a:xfrm>
            <a:off x="11180006" y="6391112"/>
            <a:ext cx="771750" cy="260792"/>
          </a:xfrm>
        </p:spPr>
        <p:txBody>
          <a:bodyPr vert="horz" lIns="108000" tIns="0" rIns="0" bIns="0" rtlCol="0" anchor="b">
            <a:normAutofit/>
          </a:bodyPr>
          <a:lstStyle/>
          <a:p>
            <a:pPr>
              <a:spcAft>
                <a:spcPts val="600"/>
              </a:spcAft>
            </a:pPr>
            <a:fld id="{81561042-0DC2-4A04-AA50-F6D44EB20EBA}" type="slidenum">
              <a:rPr lang="en-US" smtClean="0"/>
              <a:pPr>
                <a:spcAft>
                  <a:spcPts val="600"/>
                </a:spcAft>
              </a:pPr>
              <a:t>10</a:t>
            </a:fld>
            <a:endParaRPr lang="en-US"/>
          </a:p>
        </p:txBody>
      </p:sp>
      <p:pic>
        <p:nvPicPr>
          <p:cNvPr id="12" name="Content Placeholder 11">
            <a:extLst>
              <a:ext uri="{FF2B5EF4-FFF2-40B4-BE49-F238E27FC236}">
                <a16:creationId xmlns:a16="http://schemas.microsoft.com/office/drawing/2014/main" id="{E90874FE-0A2F-44E3-9D94-A3436D45163C}"/>
              </a:ext>
            </a:extLst>
          </p:cNvPr>
          <p:cNvPicPr>
            <a:picLocks noGrp="1" noChangeAspect="1"/>
          </p:cNvPicPr>
          <p:nvPr>
            <p:ph idx="1"/>
          </p:nvPr>
        </p:nvPicPr>
        <p:blipFill>
          <a:blip r:embed="rId3"/>
          <a:stretch>
            <a:fillRect/>
          </a:stretch>
        </p:blipFill>
        <p:spPr>
          <a:xfrm>
            <a:off x="357201" y="814848"/>
            <a:ext cx="3537494" cy="2850422"/>
          </a:xfrm>
        </p:spPr>
      </p:pic>
      <p:pic>
        <p:nvPicPr>
          <p:cNvPr id="14" name="Picture 13">
            <a:extLst>
              <a:ext uri="{FF2B5EF4-FFF2-40B4-BE49-F238E27FC236}">
                <a16:creationId xmlns:a16="http://schemas.microsoft.com/office/drawing/2014/main" id="{1EE618F1-E350-4A07-A89E-A0D3DEA77774}"/>
              </a:ext>
            </a:extLst>
          </p:cNvPr>
          <p:cNvPicPr>
            <a:picLocks noChangeAspect="1"/>
          </p:cNvPicPr>
          <p:nvPr/>
        </p:nvPicPr>
        <p:blipFill>
          <a:blip r:embed="rId4"/>
          <a:stretch>
            <a:fillRect/>
          </a:stretch>
        </p:blipFill>
        <p:spPr>
          <a:xfrm>
            <a:off x="4823655" y="813029"/>
            <a:ext cx="3562350" cy="2990850"/>
          </a:xfrm>
          <a:prstGeom prst="rect">
            <a:avLst/>
          </a:prstGeom>
        </p:spPr>
      </p:pic>
      <p:pic>
        <p:nvPicPr>
          <p:cNvPr id="16" name="Picture 15">
            <a:extLst>
              <a:ext uri="{FF2B5EF4-FFF2-40B4-BE49-F238E27FC236}">
                <a16:creationId xmlns:a16="http://schemas.microsoft.com/office/drawing/2014/main" id="{25A6E2AF-A751-4D9E-BBA4-7B2C057830EA}"/>
              </a:ext>
            </a:extLst>
          </p:cNvPr>
          <p:cNvPicPr>
            <a:picLocks noChangeAspect="1"/>
          </p:cNvPicPr>
          <p:nvPr/>
        </p:nvPicPr>
        <p:blipFill>
          <a:blip r:embed="rId5"/>
          <a:stretch>
            <a:fillRect/>
          </a:stretch>
        </p:blipFill>
        <p:spPr>
          <a:xfrm>
            <a:off x="8386005" y="906327"/>
            <a:ext cx="3752850" cy="2924175"/>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7F295A9-19F3-4111-B145-B8BA0B69FB09}"/>
                  </a:ext>
                </a:extLst>
              </p:cNvPr>
              <p:cNvSpPr txBox="1"/>
              <p:nvPr/>
            </p:nvSpPr>
            <p:spPr bwMode="gray">
              <a:xfrm>
                <a:off x="106310" y="3612107"/>
                <a:ext cx="5337846" cy="2758778"/>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dirty="0"/>
                  <a:t>Many nodes with low degree</a:t>
                </a:r>
              </a:p>
              <a:p>
                <a:pPr>
                  <a:spcBef>
                    <a:spcPts val="300"/>
                  </a:spcBef>
                  <a:spcAft>
                    <a:spcPts val="300"/>
                  </a:spcAft>
                  <a:buClr>
                    <a:schemeClr val="accent1"/>
                  </a:buClr>
                  <a:buSzPct val="90000"/>
                </a:pPr>
                <a:r>
                  <a:rPr lang="en-US" sz="1600" dirty="0"/>
                  <a:t>Few nodes with very high degree </a:t>
                </a:r>
              </a:p>
              <a:p>
                <a:pPr>
                  <a:spcBef>
                    <a:spcPts val="300"/>
                  </a:spcBef>
                  <a:spcAft>
                    <a:spcPts val="300"/>
                  </a:spcAft>
                  <a:buClr>
                    <a:schemeClr val="accent1"/>
                  </a:buClr>
                  <a:buSzPct val="90000"/>
                </a:pPr>
                <a14:m>
                  <m:oMath xmlns:m="http://schemas.openxmlformats.org/officeDocument/2006/math">
                    <m:r>
                      <a:rPr lang="en-US" sz="1600" i="1">
                        <a:latin typeface="Cambria Math" panose="02040503050406030204" pitchFamily="18" charset="0"/>
                      </a:rPr>
                      <m:t>𝑃</m:t>
                    </m:r>
                    <m:d>
                      <m:dPr>
                        <m:ctrlPr>
                          <a:rPr lang="en-US" sz="1600" i="1">
                            <a:latin typeface="Cambria Math" panose="02040503050406030204" pitchFamily="18" charset="0"/>
                          </a:rPr>
                        </m:ctrlPr>
                      </m:dPr>
                      <m:e>
                        <m:r>
                          <a:rPr lang="en-US" sz="1600" i="1">
                            <a:latin typeface="Cambria Math" panose="02040503050406030204" pitchFamily="18" charset="0"/>
                          </a:rPr>
                          <m:t>𝑘</m:t>
                        </m:r>
                      </m:e>
                    </m:d>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𝑘</m:t>
                        </m:r>
                      </m:e>
                      <m:sup>
                        <m:r>
                          <a:rPr lang="en-US" sz="1600" i="1">
                            <a:latin typeface="Cambria Math" panose="02040503050406030204" pitchFamily="18" charset="0"/>
                          </a:rPr>
                          <m:t>−</m:t>
                        </m:r>
                        <m:r>
                          <a:rPr lang="en-US" sz="1600" i="1">
                            <a:latin typeface="Cambria Math" panose="02040503050406030204" pitchFamily="18" charset="0"/>
                          </a:rPr>
                          <m:t>𝛼</m:t>
                        </m:r>
                      </m:sup>
                    </m:sSup>
                  </m:oMath>
                </a14:m>
                <a:r>
                  <a:rPr lang="en-US" sz="1600" dirty="0"/>
                  <a:t>, i.e., follows a power-law distribution</a:t>
                </a:r>
              </a:p>
              <a:p>
                <a:pPr>
                  <a:spcBef>
                    <a:spcPts val="300"/>
                  </a:spcBef>
                  <a:spcAft>
                    <a:spcPts val="300"/>
                  </a:spcAft>
                  <a:buClr>
                    <a:schemeClr val="accent1"/>
                  </a:buClr>
                  <a:buSzPct val="90000"/>
                </a:pPr>
                <a:r>
                  <a:rPr lang="en-US" sz="1600" u="sng" dirty="0"/>
                  <a:t>Typically </a:t>
                </a:r>
                <a14:m>
                  <m:oMath xmlns:m="http://schemas.openxmlformats.org/officeDocument/2006/math">
                    <m:r>
                      <a:rPr lang="en-US" sz="1600" b="0" i="1" u="sng" smtClean="0">
                        <a:latin typeface="Cambria Math" panose="02040503050406030204" pitchFamily="18" charset="0"/>
                      </a:rPr>
                      <m:t>𝛼</m:t>
                    </m:r>
                    <m:r>
                      <a:rPr lang="en-US" sz="1600" b="0" i="1" u="sng" smtClean="0">
                        <a:latin typeface="Cambria Math" panose="02040503050406030204" pitchFamily="18" charset="0"/>
                      </a:rPr>
                      <m:t>∈[2,3]</m:t>
                    </m:r>
                  </m:oMath>
                </a14:m>
                <a:endParaRPr lang="en-US" sz="1600" u="sng" dirty="0"/>
              </a:p>
              <a:p>
                <a:pPr marL="342900" indent="-342900">
                  <a:buFont typeface="Arial" panose="020B0604020202020204" pitchFamily="34" charset="0"/>
                  <a:buChar char="•"/>
                </a:pPr>
                <a:r>
                  <a:rPr lang="en-US" sz="2000" dirty="0">
                    <a:latin typeface="Calibri" panose="020F0502020204030204" pitchFamily="34" charset="0"/>
                  </a:rPr>
                  <a:t>Web graph [</a:t>
                </a:r>
                <a:r>
                  <a:rPr lang="en-US" sz="2000" dirty="0" err="1">
                    <a:latin typeface="Calibri" panose="020F0502020204030204" pitchFamily="34" charset="0"/>
                  </a:rPr>
                  <a:t>Broderet</a:t>
                </a:r>
                <a:r>
                  <a:rPr lang="en-US" sz="2000" dirty="0">
                    <a:latin typeface="Calibri" panose="020F0502020204030204" pitchFamily="34" charset="0"/>
                  </a:rPr>
                  <a:t> al. 00]: </a:t>
                </a:r>
                <a:r>
                  <a:rPr lang="en-US" dirty="0">
                    <a:latin typeface="Calibri" panose="020F0502020204030204" pitchFamily="34" charset="0"/>
                  </a:rPr>
                  <a:t>α in [2.1, 2.4]</a:t>
                </a:r>
              </a:p>
              <a:p>
                <a:pPr marL="342900" indent="-342900">
                  <a:buFont typeface="Arial" panose="020B0604020202020204" pitchFamily="34" charset="0"/>
                  <a:buChar char="•"/>
                </a:pPr>
                <a:r>
                  <a:rPr lang="da-DK" sz="2000" dirty="0">
                    <a:latin typeface="Calibri" panose="020F0502020204030204" pitchFamily="34" charset="0"/>
                  </a:rPr>
                  <a:t>Autonomous systems [Faloutsoset al. 99]:</a:t>
                </a:r>
                <a:r>
                  <a:rPr lang="da-DK" dirty="0">
                    <a:latin typeface="Calibri" panose="020F0502020204030204" pitchFamily="34" charset="0"/>
                  </a:rPr>
                  <a:t>α= 2.4</a:t>
                </a:r>
                <a:endParaRPr lang="en-US" dirty="0">
                  <a:latin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rPr>
                  <a:t>Actor collaborations [</a:t>
                </a:r>
                <a:r>
                  <a:rPr lang="en-US" sz="2000" dirty="0" err="1">
                    <a:latin typeface="Calibri" panose="020F0502020204030204" pitchFamily="34" charset="0"/>
                  </a:rPr>
                  <a:t>Barabasi</a:t>
                </a:r>
                <a:r>
                  <a:rPr lang="en-US" sz="2000" dirty="0">
                    <a:latin typeface="Calibri" panose="020F0502020204030204" pitchFamily="34" charset="0"/>
                  </a:rPr>
                  <a:t>-Albert 00]:</a:t>
                </a:r>
                <a:r>
                  <a:rPr lang="en-US" dirty="0">
                    <a:latin typeface="Calibri" panose="020F0502020204030204" pitchFamily="34" charset="0"/>
                  </a:rPr>
                  <a:t>α= 2.3</a:t>
                </a:r>
              </a:p>
              <a:p>
                <a:pPr marL="342900" indent="-342900">
                  <a:buFont typeface="Arial" panose="020B0604020202020204" pitchFamily="34" charset="0"/>
                  <a:buChar char="•"/>
                </a:pPr>
                <a:r>
                  <a:rPr lang="en-US" sz="2000" dirty="0">
                    <a:latin typeface="Calibri" panose="020F0502020204030204" pitchFamily="34" charset="0"/>
                  </a:rPr>
                  <a:t>Citations to papers [Redner98]:</a:t>
                </a:r>
                <a:r>
                  <a:rPr lang="en-US" dirty="0">
                    <a:latin typeface="Calibri" panose="020F0502020204030204" pitchFamily="34" charset="0"/>
                  </a:rPr>
                  <a:t>α≈3</a:t>
                </a:r>
              </a:p>
              <a:p>
                <a:pPr marL="342900" indent="-342900">
                  <a:buFont typeface="Arial" panose="020B0604020202020204" pitchFamily="34" charset="0"/>
                  <a:buChar char="•"/>
                </a:pPr>
                <a:r>
                  <a:rPr lang="da-DK" sz="2000" dirty="0">
                    <a:latin typeface="Calibri" panose="020F0502020204030204" pitchFamily="34" charset="0"/>
                  </a:rPr>
                  <a:t>Online social networks [Leskovecet al. 07]:</a:t>
                </a:r>
                <a:r>
                  <a:rPr lang="da-DK" dirty="0">
                    <a:latin typeface="Calibri" panose="020F0502020204030204" pitchFamily="34" charset="0"/>
                  </a:rPr>
                  <a:t>α≈2 </a:t>
                </a:r>
              </a:p>
              <a:p>
                <a:pPr>
                  <a:spcBef>
                    <a:spcPts val="300"/>
                  </a:spcBef>
                  <a:spcAft>
                    <a:spcPts val="300"/>
                  </a:spcAft>
                  <a:buClr>
                    <a:schemeClr val="accent1"/>
                  </a:buClr>
                  <a:buSzPct val="90000"/>
                </a:pPr>
                <a:endParaRPr lang="en-US" sz="1400" dirty="0"/>
              </a:p>
              <a:p>
                <a:pPr>
                  <a:spcBef>
                    <a:spcPts val="300"/>
                  </a:spcBef>
                  <a:spcAft>
                    <a:spcPts val="300"/>
                  </a:spcAft>
                  <a:buClr>
                    <a:schemeClr val="accent1"/>
                  </a:buClr>
                  <a:buSzPct val="90000"/>
                </a:pPr>
                <a:endParaRPr lang="en-US" sz="1600" dirty="0"/>
              </a:p>
            </p:txBody>
          </p:sp>
        </mc:Choice>
        <mc:Fallback xmlns="">
          <p:sp>
            <p:nvSpPr>
              <p:cNvPr id="17" name="TextBox 16">
                <a:extLst>
                  <a:ext uri="{FF2B5EF4-FFF2-40B4-BE49-F238E27FC236}">
                    <a16:creationId xmlns:a16="http://schemas.microsoft.com/office/drawing/2014/main" id="{C7F295A9-19F3-4111-B145-B8BA0B69FB09}"/>
                  </a:ext>
                </a:extLst>
              </p:cNvPr>
              <p:cNvSpPr txBox="1">
                <a:spLocks noRot="1" noChangeAspect="1" noMove="1" noResize="1" noEditPoints="1" noAdjustHandles="1" noChangeArrowheads="1" noChangeShapeType="1" noTextEdit="1"/>
              </p:cNvSpPr>
              <p:nvPr/>
            </p:nvSpPr>
            <p:spPr bwMode="gray">
              <a:xfrm>
                <a:off x="106310" y="3612107"/>
                <a:ext cx="5337846" cy="2758778"/>
              </a:xfrm>
              <a:prstGeom prst="rect">
                <a:avLst/>
              </a:prstGeom>
              <a:blipFill>
                <a:blip r:embed="rId6"/>
                <a:stretch>
                  <a:fillRect l="-2740" t="-2434" r="-571" b="-5973"/>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BE0C10A8-9617-445E-995F-869DFEDB3887}"/>
              </a:ext>
            </a:extLst>
          </p:cNvPr>
          <p:cNvSpPr txBox="1"/>
          <p:nvPr/>
        </p:nvSpPr>
        <p:spPr bwMode="gray">
          <a:xfrm>
            <a:off x="5529475" y="4110696"/>
            <a:ext cx="2579077" cy="937846"/>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dirty="0"/>
              <a:t>Few hops on average allow to reach anywhere in the network</a:t>
            </a:r>
          </a:p>
        </p:txBody>
      </p:sp>
      <p:sp>
        <p:nvSpPr>
          <p:cNvPr id="21" name="TextBox 20">
            <a:extLst>
              <a:ext uri="{FF2B5EF4-FFF2-40B4-BE49-F238E27FC236}">
                <a16:creationId xmlns:a16="http://schemas.microsoft.com/office/drawing/2014/main" id="{3A389D91-82CB-40AC-94DA-BD8767FEDFC8}"/>
              </a:ext>
            </a:extLst>
          </p:cNvPr>
          <p:cNvSpPr txBox="1"/>
          <p:nvPr/>
        </p:nvSpPr>
        <p:spPr bwMode="gray">
          <a:xfrm>
            <a:off x="9323943" y="4110696"/>
            <a:ext cx="2579077" cy="937846"/>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dirty="0"/>
              <a:t>Low degree nodes tend to have higher clustering</a:t>
            </a:r>
          </a:p>
        </p:txBody>
      </p:sp>
      <p:sp>
        <p:nvSpPr>
          <p:cNvPr id="23" name="TextBox 22">
            <a:extLst>
              <a:ext uri="{FF2B5EF4-FFF2-40B4-BE49-F238E27FC236}">
                <a16:creationId xmlns:a16="http://schemas.microsoft.com/office/drawing/2014/main" id="{44F55A45-F8A0-4DC6-93B3-D53586F39077}"/>
              </a:ext>
            </a:extLst>
          </p:cNvPr>
          <p:cNvSpPr txBox="1"/>
          <p:nvPr/>
        </p:nvSpPr>
        <p:spPr bwMode="gray">
          <a:xfrm>
            <a:off x="8108552" y="5193280"/>
            <a:ext cx="4470316" cy="923330"/>
          </a:xfrm>
          <a:prstGeom prst="rect">
            <a:avLst/>
          </a:prstGeom>
          <a:noFill/>
        </p:spPr>
        <p:txBody>
          <a:bodyPr wrap="square">
            <a:spAutoFit/>
          </a:bodyPr>
          <a:lstStyle/>
          <a:p>
            <a:r>
              <a:rPr lang="en-US" dirty="0"/>
              <a:t>Note: remember to plot degree distributions and clustering coefficients in log-log scale</a:t>
            </a:r>
          </a:p>
        </p:txBody>
      </p:sp>
      <p:sp>
        <p:nvSpPr>
          <p:cNvPr id="24" name="Title 1">
            <a:extLst>
              <a:ext uri="{FF2B5EF4-FFF2-40B4-BE49-F238E27FC236}">
                <a16:creationId xmlns:a16="http://schemas.microsoft.com/office/drawing/2014/main" id="{4BC0562A-EEAF-4822-9B8D-FA154B6D7CA0}"/>
              </a:ext>
            </a:extLst>
          </p:cNvPr>
          <p:cNvSpPr>
            <a:spLocks noGrp="1"/>
          </p:cNvSpPr>
          <p:nvPr>
            <p:ph type="title"/>
          </p:nvPr>
        </p:nvSpPr>
        <p:spPr>
          <a:xfrm>
            <a:off x="478369" y="144001"/>
            <a:ext cx="9169401" cy="555840"/>
          </a:xfrm>
        </p:spPr>
        <p:txBody>
          <a:bodyPr/>
          <a:lstStyle/>
          <a:p>
            <a:r>
              <a:rPr lang="en-US" dirty="0"/>
              <a:t>Empirical values (Flickr)</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3582AD1-42EB-4B78-9998-5778C8330163}"/>
                  </a:ext>
                </a:extLst>
              </p:cNvPr>
              <p:cNvSpPr txBox="1"/>
              <p:nvPr/>
            </p:nvSpPr>
            <p:spPr bwMode="gray">
              <a:xfrm>
                <a:off x="2125948" y="1796481"/>
                <a:ext cx="1508206" cy="362139"/>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𝑘</m:t>
                          </m:r>
                        </m:e>
                      </m:d>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𝑘</m:t>
                          </m:r>
                        </m:e>
                        <m:sup>
                          <m:r>
                            <a:rPr lang="en-US" sz="2000" b="0" i="1" smtClean="0">
                              <a:latin typeface="Cambria Math" panose="02040503050406030204" pitchFamily="18" charset="0"/>
                            </a:rPr>
                            <m:t>−</m:t>
                          </m:r>
                          <m:r>
                            <a:rPr lang="en-US" sz="2000" b="0" i="1" smtClean="0">
                              <a:latin typeface="Cambria Math" panose="02040503050406030204" pitchFamily="18" charset="0"/>
                            </a:rPr>
                            <m:t>𝛼</m:t>
                          </m:r>
                        </m:sup>
                      </m:sSup>
                    </m:oMath>
                  </m:oMathPara>
                </a14:m>
                <a:endParaRPr lang="en-US" sz="2000" dirty="0" err="1"/>
              </a:p>
            </p:txBody>
          </p:sp>
        </mc:Choice>
        <mc:Fallback xmlns="">
          <p:sp>
            <p:nvSpPr>
              <p:cNvPr id="25" name="TextBox 24">
                <a:extLst>
                  <a:ext uri="{FF2B5EF4-FFF2-40B4-BE49-F238E27FC236}">
                    <a16:creationId xmlns:a16="http://schemas.microsoft.com/office/drawing/2014/main" id="{E3582AD1-42EB-4B78-9998-5778C8330163}"/>
                  </a:ext>
                </a:extLst>
              </p:cNvPr>
              <p:cNvSpPr txBox="1">
                <a:spLocks noRot="1" noChangeAspect="1" noMove="1" noResize="1" noEditPoints="1" noAdjustHandles="1" noChangeArrowheads="1" noChangeShapeType="1" noTextEdit="1"/>
              </p:cNvSpPr>
              <p:nvPr/>
            </p:nvSpPr>
            <p:spPr bwMode="gray">
              <a:xfrm>
                <a:off x="2125948" y="1796481"/>
                <a:ext cx="1508206" cy="362139"/>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0854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1"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1B6AF-48C1-4E0C-AE82-15C8FE2DEFC0}"/>
              </a:ext>
            </a:extLst>
          </p:cNvPr>
          <p:cNvSpPr>
            <a:spLocks noGrp="1"/>
          </p:cNvSpPr>
          <p:nvPr>
            <p:ph type="title"/>
          </p:nvPr>
        </p:nvSpPr>
        <p:spPr/>
        <p:txBody>
          <a:bodyPr/>
          <a:lstStyle/>
          <a:p>
            <a:r>
              <a:rPr lang="en-US" dirty="0"/>
              <a:t>Comparing some networks</a:t>
            </a:r>
          </a:p>
        </p:txBody>
      </p:sp>
      <p:pic>
        <p:nvPicPr>
          <p:cNvPr id="6" name="Content Placeholder 5">
            <a:extLst>
              <a:ext uri="{FF2B5EF4-FFF2-40B4-BE49-F238E27FC236}">
                <a16:creationId xmlns:a16="http://schemas.microsoft.com/office/drawing/2014/main" id="{EC42FFEF-BA0F-479B-96BA-296818FCFF10}"/>
              </a:ext>
            </a:extLst>
          </p:cNvPr>
          <p:cNvPicPr>
            <a:picLocks noGrp="1" noChangeAspect="1"/>
          </p:cNvPicPr>
          <p:nvPr>
            <p:ph idx="1"/>
          </p:nvPr>
        </p:nvPicPr>
        <p:blipFill>
          <a:blip r:embed="rId2"/>
          <a:stretch>
            <a:fillRect/>
          </a:stretch>
        </p:blipFill>
        <p:spPr>
          <a:xfrm>
            <a:off x="340818" y="1577912"/>
            <a:ext cx="9871490" cy="4708275"/>
          </a:xfrm>
        </p:spPr>
      </p:pic>
      <p:sp>
        <p:nvSpPr>
          <p:cNvPr id="4" name="Slide Number Placeholder 3">
            <a:extLst>
              <a:ext uri="{FF2B5EF4-FFF2-40B4-BE49-F238E27FC236}">
                <a16:creationId xmlns:a16="http://schemas.microsoft.com/office/drawing/2014/main" id="{F9A51246-F79F-453B-80D5-34DFC80D6432}"/>
              </a:ext>
            </a:extLst>
          </p:cNvPr>
          <p:cNvSpPr>
            <a:spLocks noGrp="1"/>
          </p:cNvSpPr>
          <p:nvPr>
            <p:ph type="sldNum" sz="quarter" idx="12"/>
          </p:nvPr>
        </p:nvSpPr>
        <p:spPr/>
        <p:txBody>
          <a:bodyPr/>
          <a:lstStyle/>
          <a:p>
            <a:fld id="{81561042-0DC2-4A04-AA50-F6D44EB20EBA}" type="slidenum">
              <a:rPr lang="en-US" smtClean="0"/>
              <a:t>11</a:t>
            </a:fld>
            <a:endParaRPr lang="en-US"/>
          </a:p>
        </p:txBody>
      </p:sp>
      <p:sp>
        <p:nvSpPr>
          <p:cNvPr id="7" name="TextBox 6">
            <a:extLst>
              <a:ext uri="{FF2B5EF4-FFF2-40B4-BE49-F238E27FC236}">
                <a16:creationId xmlns:a16="http://schemas.microsoft.com/office/drawing/2014/main" id="{1989B84C-CE70-40E1-ADAE-D8BFE97DD442}"/>
              </a:ext>
            </a:extLst>
          </p:cNvPr>
          <p:cNvSpPr txBox="1"/>
          <p:nvPr/>
        </p:nvSpPr>
        <p:spPr bwMode="gray">
          <a:xfrm>
            <a:off x="5924062" y="5943600"/>
            <a:ext cx="914400" cy="914400"/>
          </a:xfrm>
          <a:prstGeom prst="rect">
            <a:avLst/>
          </a:prstGeom>
          <a:noFill/>
        </p:spPr>
        <p:txBody>
          <a:bodyPr wrap="non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p:sp>
        <p:nvSpPr>
          <p:cNvPr id="9" name="TextBox 8">
            <a:extLst>
              <a:ext uri="{FF2B5EF4-FFF2-40B4-BE49-F238E27FC236}">
                <a16:creationId xmlns:a16="http://schemas.microsoft.com/office/drawing/2014/main" id="{5B56B4B7-5716-428D-A28A-0E1BF7B07AD9}"/>
              </a:ext>
            </a:extLst>
          </p:cNvPr>
          <p:cNvSpPr txBox="1"/>
          <p:nvPr/>
        </p:nvSpPr>
        <p:spPr bwMode="gray">
          <a:xfrm>
            <a:off x="98157" y="6334780"/>
            <a:ext cx="11651810" cy="523220"/>
          </a:xfrm>
          <a:prstGeom prst="rect">
            <a:avLst/>
          </a:prstGeom>
          <a:noFill/>
        </p:spPr>
        <p:txBody>
          <a:bodyPr wrap="square">
            <a:spAutoFit/>
          </a:bodyPr>
          <a:lstStyle/>
          <a:p>
            <a:r>
              <a:rPr lang="en-US" sz="1400" u="sng" dirty="0"/>
              <a:t>Source</a:t>
            </a:r>
            <a:r>
              <a:rPr lang="en-US" sz="1400" dirty="0"/>
              <a:t>: </a:t>
            </a:r>
          </a:p>
          <a:p>
            <a:r>
              <a:rPr lang="en-US" sz="1400" dirty="0"/>
              <a:t>Albert, R., &amp; </a:t>
            </a:r>
            <a:r>
              <a:rPr lang="en-US" sz="1400" dirty="0" err="1"/>
              <a:t>Barabási</a:t>
            </a:r>
            <a:r>
              <a:rPr lang="en-US" sz="1400" dirty="0"/>
              <a:t>, A. L. (2002). Statistical mechanics of complex networks. </a:t>
            </a:r>
            <a:r>
              <a:rPr lang="en-US" sz="1400" i="1" dirty="0"/>
              <a:t>Reviews of modern physics</a:t>
            </a:r>
            <a:r>
              <a:rPr lang="en-US" sz="1400" dirty="0"/>
              <a:t>, </a:t>
            </a:r>
            <a:r>
              <a:rPr lang="en-US" sz="1400" i="1" dirty="0"/>
              <a:t>74</a:t>
            </a:r>
            <a:r>
              <a:rPr lang="en-US" sz="1400" dirty="0"/>
              <a:t>(1), 47.</a:t>
            </a:r>
          </a:p>
        </p:txBody>
      </p:sp>
      <p:sp>
        <p:nvSpPr>
          <p:cNvPr id="13" name="TextBox 12">
            <a:extLst>
              <a:ext uri="{FF2B5EF4-FFF2-40B4-BE49-F238E27FC236}">
                <a16:creationId xmlns:a16="http://schemas.microsoft.com/office/drawing/2014/main" id="{4B2B401E-1F68-4325-B5BA-75F707B3A543}"/>
              </a:ext>
            </a:extLst>
          </p:cNvPr>
          <p:cNvSpPr txBox="1"/>
          <p:nvPr/>
        </p:nvSpPr>
        <p:spPr bwMode="gray">
          <a:xfrm>
            <a:off x="4546270" y="934971"/>
            <a:ext cx="1021630" cy="445868"/>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dirty="0"/>
              <a:t>Network diameter</a:t>
            </a:r>
          </a:p>
        </p:txBody>
      </p:sp>
      <p:sp>
        <p:nvSpPr>
          <p:cNvPr id="11" name="TextBox 10">
            <a:extLst>
              <a:ext uri="{FF2B5EF4-FFF2-40B4-BE49-F238E27FC236}">
                <a16:creationId xmlns:a16="http://schemas.microsoft.com/office/drawing/2014/main" id="{D7E5A43A-CCCF-48CF-A892-F8DAC1189C74}"/>
              </a:ext>
            </a:extLst>
          </p:cNvPr>
          <p:cNvSpPr txBox="1"/>
          <p:nvPr/>
        </p:nvSpPr>
        <p:spPr bwMode="gray">
          <a:xfrm>
            <a:off x="3352705" y="934971"/>
            <a:ext cx="947692" cy="44586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dirty="0"/>
              <a:t>Average degree</a:t>
            </a:r>
          </a:p>
        </p:txBody>
      </p:sp>
      <p:sp>
        <p:nvSpPr>
          <p:cNvPr id="17" name="Rectangle 16">
            <a:extLst>
              <a:ext uri="{FF2B5EF4-FFF2-40B4-BE49-F238E27FC236}">
                <a16:creationId xmlns:a16="http://schemas.microsoft.com/office/drawing/2014/main" id="{055D185A-AA1E-4D6C-81C5-AB080CF8E732}"/>
              </a:ext>
            </a:extLst>
          </p:cNvPr>
          <p:cNvSpPr/>
          <p:nvPr/>
        </p:nvSpPr>
        <p:spPr bwMode="gray">
          <a:xfrm>
            <a:off x="4300397" y="1423641"/>
            <a:ext cx="1474760" cy="4770771"/>
          </a:xfrm>
          <a:prstGeom prst="rect">
            <a:avLst/>
          </a:prstGeom>
          <a:solidFill>
            <a:srgbClr val="B1063A">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5" name="TextBox 14">
            <a:extLst>
              <a:ext uri="{FF2B5EF4-FFF2-40B4-BE49-F238E27FC236}">
                <a16:creationId xmlns:a16="http://schemas.microsoft.com/office/drawing/2014/main" id="{B5499305-89E8-45A1-A6EB-FA398486FC62}"/>
              </a:ext>
            </a:extLst>
          </p:cNvPr>
          <p:cNvSpPr txBox="1"/>
          <p:nvPr/>
        </p:nvSpPr>
        <p:spPr bwMode="gray">
          <a:xfrm>
            <a:off x="6096000" y="792941"/>
            <a:ext cx="1172396" cy="742168"/>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dirty="0"/>
              <a:t>Average Clustering coefficient</a:t>
            </a:r>
          </a:p>
        </p:txBody>
      </p:sp>
      <p:sp>
        <p:nvSpPr>
          <p:cNvPr id="19" name="Rectangle 18">
            <a:extLst>
              <a:ext uri="{FF2B5EF4-FFF2-40B4-BE49-F238E27FC236}">
                <a16:creationId xmlns:a16="http://schemas.microsoft.com/office/drawing/2014/main" id="{70FDE6E4-7C4D-49A5-ACB0-411BD59064B0}"/>
              </a:ext>
            </a:extLst>
          </p:cNvPr>
          <p:cNvSpPr/>
          <p:nvPr/>
        </p:nvSpPr>
        <p:spPr bwMode="gray">
          <a:xfrm>
            <a:off x="5872519" y="1475239"/>
            <a:ext cx="1416407" cy="4708276"/>
          </a:xfrm>
          <a:prstGeom prst="rect">
            <a:avLst/>
          </a:prstGeom>
          <a:solidFill>
            <a:srgbClr val="AFAB09">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1" name="Rectangle 20">
            <a:extLst>
              <a:ext uri="{FF2B5EF4-FFF2-40B4-BE49-F238E27FC236}">
                <a16:creationId xmlns:a16="http://schemas.microsoft.com/office/drawing/2014/main" id="{AC09978F-D9C3-4BF5-9261-D73FA4C55F8B}"/>
              </a:ext>
            </a:extLst>
          </p:cNvPr>
          <p:cNvSpPr/>
          <p:nvPr/>
        </p:nvSpPr>
        <p:spPr bwMode="gray">
          <a:xfrm>
            <a:off x="3440317" y="1448080"/>
            <a:ext cx="735559" cy="4708276"/>
          </a:xfrm>
          <a:prstGeom prst="rect">
            <a:avLst/>
          </a:prstGeom>
          <a:solidFill>
            <a:srgbClr val="AFAB09">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Tree>
    <p:extLst>
      <p:ext uri="{BB962C8B-B14F-4D97-AF65-F5344CB8AC3E}">
        <p14:creationId xmlns:p14="http://schemas.microsoft.com/office/powerpoint/2010/main" val="365849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2DE90-4BCD-4ADF-8B10-B91077BE0966}"/>
              </a:ext>
            </a:extLst>
          </p:cNvPr>
          <p:cNvSpPr>
            <a:spLocks noGrp="1"/>
          </p:cNvSpPr>
          <p:nvPr>
            <p:ph type="title"/>
          </p:nvPr>
        </p:nvSpPr>
        <p:spPr/>
        <p:txBody>
          <a:bodyPr/>
          <a:lstStyle/>
          <a:p>
            <a:r>
              <a:rPr lang="en-US" dirty="0"/>
              <a:t>Other ways of comparing networks</a:t>
            </a:r>
          </a:p>
        </p:txBody>
      </p:sp>
      <p:sp>
        <p:nvSpPr>
          <p:cNvPr id="3" name="Content Placeholder 2">
            <a:extLst>
              <a:ext uri="{FF2B5EF4-FFF2-40B4-BE49-F238E27FC236}">
                <a16:creationId xmlns:a16="http://schemas.microsoft.com/office/drawing/2014/main" id="{AB576311-1375-4221-80F4-17653848BF62}"/>
              </a:ext>
            </a:extLst>
          </p:cNvPr>
          <p:cNvSpPr>
            <a:spLocks noGrp="1"/>
          </p:cNvSpPr>
          <p:nvPr>
            <p:ph idx="1"/>
          </p:nvPr>
        </p:nvSpPr>
        <p:spPr>
          <a:xfrm>
            <a:off x="92497" y="5872743"/>
            <a:ext cx="11473384" cy="841256"/>
          </a:xfrm>
        </p:spPr>
        <p:txBody>
          <a:bodyPr/>
          <a:lstStyle/>
          <a:p>
            <a:pPr marL="171450" indent="-171450">
              <a:lnSpc>
                <a:spcPct val="100000"/>
              </a:lnSpc>
              <a:buFont typeface="Arial" panose="020B0604020202020204" pitchFamily="34" charset="0"/>
              <a:buChar char="•"/>
            </a:pPr>
            <a:r>
              <a:rPr lang="en-US" sz="1600" dirty="0" err="1"/>
              <a:t>Tantardini</a:t>
            </a:r>
            <a:r>
              <a:rPr lang="en-US" sz="1600" dirty="0"/>
              <a:t>, M., </a:t>
            </a:r>
            <a:r>
              <a:rPr lang="en-US" sz="1600" dirty="0" err="1"/>
              <a:t>Ieva</a:t>
            </a:r>
            <a:r>
              <a:rPr lang="en-US" sz="1600" dirty="0"/>
              <a:t>, F., </a:t>
            </a:r>
            <a:r>
              <a:rPr lang="en-US" sz="1600" dirty="0" err="1"/>
              <a:t>Tajoli</a:t>
            </a:r>
            <a:r>
              <a:rPr lang="en-US" sz="1600" dirty="0"/>
              <a:t>, L., &amp; </a:t>
            </a:r>
            <a:r>
              <a:rPr lang="en-US" sz="1600" dirty="0" err="1"/>
              <a:t>Piccardi</a:t>
            </a:r>
            <a:r>
              <a:rPr lang="en-US" sz="1600" dirty="0"/>
              <a:t>, C. (2019). Comparing methods for comparing networks. </a:t>
            </a:r>
            <a:r>
              <a:rPr lang="en-US" sz="1600" i="1" dirty="0"/>
              <a:t>Scientific reports</a:t>
            </a:r>
            <a:r>
              <a:rPr lang="en-US" sz="1600" dirty="0"/>
              <a:t>, </a:t>
            </a:r>
            <a:r>
              <a:rPr lang="en-US" sz="1600" i="1" dirty="0"/>
              <a:t>9</a:t>
            </a:r>
            <a:r>
              <a:rPr lang="en-US" sz="1600" dirty="0"/>
              <a:t>(1), 1-19.</a:t>
            </a:r>
          </a:p>
          <a:p>
            <a:pPr marL="171450" indent="-171450">
              <a:lnSpc>
                <a:spcPct val="100000"/>
              </a:lnSpc>
              <a:buFont typeface="Arial" panose="020B0604020202020204" pitchFamily="34" charset="0"/>
              <a:buChar char="•"/>
            </a:pPr>
            <a:r>
              <a:rPr lang="en-US" sz="1600" dirty="0"/>
              <a:t>Liu, Q., Dong, Z. &amp; Wang, E. (2018) Cut Based Method for Comparing Complex Networks. Sci Rep 8, 5134. </a:t>
            </a:r>
          </a:p>
        </p:txBody>
      </p:sp>
      <p:sp>
        <p:nvSpPr>
          <p:cNvPr id="4" name="Slide Number Placeholder 3">
            <a:extLst>
              <a:ext uri="{FF2B5EF4-FFF2-40B4-BE49-F238E27FC236}">
                <a16:creationId xmlns:a16="http://schemas.microsoft.com/office/drawing/2014/main" id="{51322A92-C789-4734-A5AD-0D6916C3B219}"/>
              </a:ext>
            </a:extLst>
          </p:cNvPr>
          <p:cNvSpPr>
            <a:spLocks noGrp="1"/>
          </p:cNvSpPr>
          <p:nvPr>
            <p:ph type="sldNum" sz="quarter" idx="12"/>
          </p:nvPr>
        </p:nvSpPr>
        <p:spPr>
          <a:xfrm>
            <a:off x="11180006" y="5146876"/>
            <a:ext cx="771750" cy="260792"/>
          </a:xfrm>
        </p:spPr>
        <p:txBody>
          <a:bodyPr/>
          <a:lstStyle/>
          <a:p>
            <a:fld id="{81561042-0DC2-4A04-AA50-F6D44EB20EBA}" type="slidenum">
              <a:rPr lang="en-US" smtClean="0"/>
              <a:t>12</a:t>
            </a:fld>
            <a:endParaRPr lang="en-US"/>
          </a:p>
        </p:txBody>
      </p:sp>
      <p:sp>
        <p:nvSpPr>
          <p:cNvPr id="6" name="TextBox 5">
            <a:extLst>
              <a:ext uri="{FF2B5EF4-FFF2-40B4-BE49-F238E27FC236}">
                <a16:creationId xmlns:a16="http://schemas.microsoft.com/office/drawing/2014/main" id="{1EA70099-35B0-4306-9979-A134BCF4BAFD}"/>
              </a:ext>
            </a:extLst>
          </p:cNvPr>
          <p:cNvSpPr txBox="1"/>
          <p:nvPr/>
        </p:nvSpPr>
        <p:spPr bwMode="gray">
          <a:xfrm>
            <a:off x="526182" y="881090"/>
            <a:ext cx="10653824" cy="4524315"/>
          </a:xfrm>
          <a:prstGeom prst="rect">
            <a:avLst/>
          </a:prstGeom>
          <a:noFill/>
        </p:spPr>
        <p:txBody>
          <a:bodyPr wrap="square">
            <a:spAutoFit/>
          </a:bodyPr>
          <a:lstStyle/>
          <a:p>
            <a:r>
              <a:rPr lang="en-US" sz="2400" b="1" dirty="0">
                <a:effectLst/>
                <a:latin typeface="Calibri,Helvetica,sans-serif"/>
              </a:rPr>
              <a:t>Known Node Correspondence Methods:</a:t>
            </a:r>
          </a:p>
          <a:p>
            <a:pPr marL="285750" indent="-285750">
              <a:buFont typeface="Arial" panose="020B0604020202020204" pitchFamily="34" charset="0"/>
              <a:buChar char="•"/>
            </a:pPr>
            <a:r>
              <a:rPr lang="en-US" sz="2400" dirty="0">
                <a:effectLst/>
                <a:latin typeface="Calibri,Helvetica,sans-serif"/>
              </a:rPr>
              <a:t>Difference of the adjacency matrices</a:t>
            </a:r>
          </a:p>
          <a:p>
            <a:pPr marL="285750" indent="-285750">
              <a:buFont typeface="Arial" panose="020B0604020202020204" pitchFamily="34" charset="0"/>
              <a:buChar char="•"/>
            </a:pPr>
            <a:r>
              <a:rPr lang="en-US" sz="2400" dirty="0" err="1">
                <a:effectLst/>
                <a:latin typeface="Calibri,Helvetica,sans-serif"/>
              </a:rPr>
              <a:t>DeltaCon</a:t>
            </a:r>
            <a:r>
              <a:rPr lang="en-US" sz="2400" dirty="0">
                <a:effectLst/>
                <a:latin typeface="Calibri,Helvetica,sans-serif"/>
              </a:rPr>
              <a:t> (similarity between node pairs)</a:t>
            </a:r>
          </a:p>
          <a:p>
            <a:pPr marL="285750" indent="-285750">
              <a:buFont typeface="Arial" panose="020B0604020202020204" pitchFamily="34" charset="0"/>
              <a:buChar char="•"/>
            </a:pPr>
            <a:r>
              <a:rPr lang="en-US" sz="2400" dirty="0">
                <a:effectLst/>
                <a:latin typeface="Calibri,Helvetica,sans-serif"/>
              </a:rPr>
              <a:t>Cut distance </a:t>
            </a:r>
          </a:p>
          <a:p>
            <a:pPr marL="285750" indent="-285750">
              <a:buFont typeface="Arial" panose="020B0604020202020204" pitchFamily="34" charset="0"/>
              <a:buChar char="•"/>
            </a:pPr>
            <a:endParaRPr lang="en-US" sz="2400" dirty="0">
              <a:effectLst/>
              <a:latin typeface="Calibri,Helvetica,sans-serif"/>
            </a:endParaRPr>
          </a:p>
          <a:p>
            <a:r>
              <a:rPr lang="en-US" sz="2400" b="1" dirty="0">
                <a:effectLst/>
                <a:latin typeface="Calibri,Helvetica,sans-serif"/>
              </a:rPr>
              <a:t>Unknown Node Correspondence Methods:</a:t>
            </a:r>
          </a:p>
          <a:p>
            <a:pPr marL="285750" indent="-285750">
              <a:buFont typeface="Arial" panose="020B0604020202020204" pitchFamily="34" charset="0"/>
              <a:buChar char="•"/>
            </a:pPr>
            <a:r>
              <a:rPr lang="en-US" sz="2400" dirty="0">
                <a:effectLst/>
                <a:latin typeface="Calibri,Helvetica,sans-serif"/>
              </a:rPr>
              <a:t>global statistics, </a:t>
            </a:r>
          </a:p>
          <a:p>
            <a:pPr marL="285750" indent="-285750">
              <a:buFont typeface="Arial" panose="020B0604020202020204" pitchFamily="34" charset="0"/>
              <a:buChar char="•"/>
            </a:pPr>
            <a:r>
              <a:rPr lang="en-US" sz="2400" dirty="0">
                <a:effectLst/>
                <a:latin typeface="Calibri,Helvetica,sans-serif"/>
              </a:rPr>
              <a:t>matching of subgraphs (graphlets)</a:t>
            </a:r>
          </a:p>
          <a:p>
            <a:pPr marL="742950" lvl="1" indent="-285750">
              <a:buFont typeface="Arial" panose="020B0604020202020204" pitchFamily="34" charset="0"/>
              <a:buChar char="•"/>
            </a:pPr>
            <a:r>
              <a:rPr lang="en-US" sz="2400" dirty="0">
                <a:effectLst/>
                <a:latin typeface="Calibri,Helvetica,sans-serif"/>
              </a:rPr>
              <a:t>Relative Graphlets Frequency Distance (RGFD)</a:t>
            </a:r>
          </a:p>
          <a:p>
            <a:pPr marL="742950" lvl="1" indent="-285750">
              <a:buFont typeface="Arial" panose="020B0604020202020204" pitchFamily="34" charset="0"/>
              <a:buChar char="•"/>
            </a:pPr>
            <a:r>
              <a:rPr lang="en-US" sz="2400" dirty="0">
                <a:effectLst/>
                <a:latin typeface="Calibri,Helvetica,sans-serif"/>
              </a:rPr>
              <a:t>Graphlet Degree Distribution Agreement (GDDA)</a:t>
            </a:r>
          </a:p>
          <a:p>
            <a:pPr marL="285750" indent="-285750">
              <a:buFont typeface="Arial" panose="020B0604020202020204" pitchFamily="34" charset="0"/>
              <a:buChar char="•"/>
            </a:pPr>
            <a:r>
              <a:rPr lang="en-US" sz="2400" dirty="0">
                <a:effectLst/>
                <a:latin typeface="Calibri,Helvetica,sans-serif"/>
              </a:rPr>
              <a:t>alignment-based methods entropy measures (isomorphism)</a:t>
            </a:r>
          </a:p>
          <a:p>
            <a:pPr marL="285750" indent="-285750">
              <a:buFont typeface="Arial" panose="020B0604020202020204" pitchFamily="34" charset="0"/>
              <a:buChar char="•"/>
            </a:pPr>
            <a:r>
              <a:rPr lang="en-US" sz="2400" dirty="0">
                <a:latin typeface="Calibri,Helvetica,sans-serif"/>
              </a:rPr>
              <a:t>spectral methods (distance-based)</a:t>
            </a:r>
            <a:endParaRPr lang="en-US" sz="2400" dirty="0"/>
          </a:p>
        </p:txBody>
      </p:sp>
      <p:pic>
        <p:nvPicPr>
          <p:cNvPr id="7" name="Picture 6">
            <a:extLst>
              <a:ext uri="{FF2B5EF4-FFF2-40B4-BE49-F238E27FC236}">
                <a16:creationId xmlns:a16="http://schemas.microsoft.com/office/drawing/2014/main" id="{909FD1ED-5126-EB0F-BED3-3A398E0D6BA3}"/>
              </a:ext>
            </a:extLst>
          </p:cNvPr>
          <p:cNvPicPr>
            <a:picLocks noChangeAspect="1"/>
          </p:cNvPicPr>
          <p:nvPr/>
        </p:nvPicPr>
        <p:blipFill>
          <a:blip r:embed="rId3"/>
          <a:stretch>
            <a:fillRect/>
          </a:stretch>
        </p:blipFill>
        <p:spPr>
          <a:xfrm>
            <a:off x="6006738" y="1960633"/>
            <a:ext cx="4886325" cy="762000"/>
          </a:xfrm>
          <a:prstGeom prst="rect">
            <a:avLst/>
          </a:prstGeom>
        </p:spPr>
      </p:pic>
      <p:sp>
        <p:nvSpPr>
          <p:cNvPr id="9" name="TextBox 8">
            <a:extLst>
              <a:ext uri="{FF2B5EF4-FFF2-40B4-BE49-F238E27FC236}">
                <a16:creationId xmlns:a16="http://schemas.microsoft.com/office/drawing/2014/main" id="{409EE83C-3B82-E727-3776-1418526DCBE3}"/>
              </a:ext>
            </a:extLst>
          </p:cNvPr>
          <p:cNvSpPr txBox="1"/>
          <p:nvPr/>
        </p:nvSpPr>
        <p:spPr bwMode="gray">
          <a:xfrm>
            <a:off x="9615963" y="2459985"/>
            <a:ext cx="2335793" cy="369332"/>
          </a:xfrm>
          <a:prstGeom prst="rect">
            <a:avLst/>
          </a:prstGeom>
          <a:noFill/>
        </p:spPr>
        <p:txBody>
          <a:bodyPr wrap="square">
            <a:spAutoFit/>
          </a:bodyPr>
          <a:lstStyle/>
          <a:p>
            <a:r>
              <a:rPr lang="en-US" sz="1800" dirty="0"/>
              <a:t>[Liu et al. 2018]</a:t>
            </a:r>
            <a:endParaRPr lang="en-US" dirty="0"/>
          </a:p>
        </p:txBody>
      </p:sp>
    </p:spTree>
    <p:extLst>
      <p:ext uri="{BB962C8B-B14F-4D97-AF65-F5344CB8AC3E}">
        <p14:creationId xmlns:p14="http://schemas.microsoft.com/office/powerpoint/2010/main" val="844940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53D1C-7EC8-4F8C-8942-243D73A9992E}"/>
              </a:ext>
            </a:extLst>
          </p:cNvPr>
          <p:cNvSpPr>
            <a:spLocks noGrp="1"/>
          </p:cNvSpPr>
          <p:nvPr>
            <p:ph type="title"/>
          </p:nvPr>
        </p:nvSpPr>
        <p:spPr/>
        <p:txBody>
          <a:bodyPr/>
          <a:lstStyle/>
          <a:p>
            <a:r>
              <a:rPr lang="en-US" dirty="0"/>
              <a:t>Graph theoretic measures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86C3A6B-9075-4603-AB70-A3DBEA48DC3B}"/>
                  </a:ext>
                </a:extLst>
              </p:cNvPr>
              <p:cNvSpPr>
                <a:spLocks noGrp="1"/>
              </p:cNvSpPr>
              <p:nvPr>
                <p:ph type="body" sz="quarter" idx="13"/>
              </p:nvPr>
            </p:nvSpPr>
            <p:spPr>
              <a:xfrm>
                <a:off x="698632" y="1631715"/>
                <a:ext cx="6086035" cy="2902654"/>
              </a:xfrm>
            </p:spPr>
            <p:txBody>
              <a:bodyPr/>
              <a:lstStyle/>
              <a:p>
                <a:pPr marL="342900" indent="-342900">
                  <a:buFont typeface="Arial" panose="020B0604020202020204" pitchFamily="34" charset="0"/>
                  <a:buChar char="•"/>
                </a:pPr>
                <a:r>
                  <a:rPr lang="en-US" dirty="0"/>
                  <a:t>Eccentricity </a:t>
                </a:r>
                <a14:m>
                  <m:oMath xmlns:m="http://schemas.openxmlformats.org/officeDocument/2006/math">
                    <m:r>
                      <a:rPr lang="en-US" b="0" i="1" smtClean="0">
                        <a:latin typeface="Cambria Math" panose="02040503050406030204" pitchFamily="18" charset="0"/>
                      </a:rPr>
                      <m:t>𝑒</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oMath>
                </a14:m>
                <a:r>
                  <a:rPr lang="en-US" dirty="0"/>
                  <a:t>: the maximum distance between nodes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and any other node </a:t>
                </a:r>
              </a:p>
              <a:p>
                <a:pPr marL="342900" indent="-342900">
                  <a:buFont typeface="Arial" panose="020B0604020202020204" pitchFamily="34" charset="0"/>
                  <a:buChar char="•"/>
                </a:pPr>
                <a:r>
                  <a:rPr lang="en-US" dirty="0"/>
                  <a:t>Diameter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𝑑</m:t>
                    </m:r>
                    <m:r>
                      <a:rPr lang="en-US" i="1" dirty="0" smtClean="0">
                        <a:latin typeface="Cambria Math" panose="02040503050406030204" pitchFamily="18" charset="0"/>
                      </a:rPr>
                      <m:t>)</m:t>
                    </m:r>
                  </m:oMath>
                </a14:m>
                <a:r>
                  <a:rPr lang="en-US" dirty="0"/>
                  <a:t>: largest </a:t>
                </a:r>
                <a14:m>
                  <m:oMath xmlns:m="http://schemas.openxmlformats.org/officeDocument/2006/math">
                    <m:r>
                      <a:rPr lang="en-US" b="0" i="1" smtClean="0">
                        <a:latin typeface="Cambria Math" panose="02040503050406030204" pitchFamily="18" charset="0"/>
                      </a:rPr>
                      <m:t>𝑒</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oMath>
                </a14:m>
                <a:r>
                  <a:rPr lang="en-US" dirty="0"/>
                  <a:t> for across all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oMath>
                </a14:m>
                <a:r>
                  <a:rPr lang="en-US" dirty="0"/>
                  <a:t> </a:t>
                </a:r>
                <a:endParaRPr lang="en-US" i="1" dirty="0"/>
              </a:p>
              <a:p>
                <a:pPr marL="342900" indent="-342900">
                  <a:buFont typeface="Arial" panose="020B0604020202020204" pitchFamily="34" charset="0"/>
                  <a:buChar char="•"/>
                </a:pPr>
                <a:r>
                  <a:rPr lang="en-US" dirty="0"/>
                  <a:t>Radius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𝑟</m:t>
                    </m:r>
                    <m:r>
                      <a:rPr lang="en-US" b="0" i="1" smtClean="0">
                        <a:latin typeface="Cambria Math" panose="02040503050406030204" pitchFamily="18" charset="0"/>
                      </a:rPr>
                      <m:t>)</m:t>
                    </m:r>
                  </m:oMath>
                </a14:m>
                <a:r>
                  <a:rPr lang="en-US" dirty="0"/>
                  <a:t>: smallest </a:t>
                </a:r>
                <a14:m>
                  <m:oMath xmlns:m="http://schemas.openxmlformats.org/officeDocument/2006/math">
                    <m:r>
                      <a:rPr lang="en-US" b="0" i="1" smtClean="0">
                        <a:latin typeface="Cambria Math" panose="02040503050406030204" pitchFamily="18" charset="0"/>
                      </a:rPr>
                      <m:t>𝑒</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oMath>
                </a14:m>
                <a:r>
                  <a:rPr lang="en-US" dirty="0"/>
                  <a:t> for across all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oMath>
                </a14:m>
                <a:endParaRPr lang="en-US" i="1" dirty="0"/>
              </a:p>
              <a:p>
                <a:pPr marL="584194" lvl="1" indent="-342900">
                  <a:buFont typeface="Arial" panose="020B0604020202020204" pitchFamily="34" charset="0"/>
                  <a:buChar char="•"/>
                </a:pPr>
                <a:r>
                  <a:rPr lang="en-US" dirty="0"/>
                  <a:t>Central node: </a:t>
                </a:r>
                <a14:m>
                  <m:oMath xmlns:m="http://schemas.openxmlformats.org/officeDocument/2006/math">
                    <m:r>
                      <a:rPr lang="en-US" b="0" i="1" smtClean="0">
                        <a:latin typeface="Cambria Math" panose="02040503050406030204" pitchFamily="18" charset="0"/>
                      </a:rPr>
                      <m:t>𝑒</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r>
                      <a:rPr lang="en-US" b="0" i="1" smtClean="0">
                        <a:latin typeface="Cambria Math" panose="02040503050406030204" pitchFamily="18" charset="0"/>
                      </a:rPr>
                      <m:t>𝑟</m:t>
                    </m:r>
                  </m:oMath>
                </a14:m>
                <a:r>
                  <a:rPr lang="en-US" dirty="0"/>
                  <a:t> </a:t>
                </a:r>
              </a:p>
              <a:p>
                <a:pPr marL="584194" lvl="1" indent="-342900">
                  <a:buFont typeface="Arial" panose="020B0604020202020204" pitchFamily="34" charset="0"/>
                  <a:buChar char="•"/>
                </a:pPr>
                <a:r>
                  <a:rPr lang="en-US" dirty="0"/>
                  <a:t>Graph center: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𝑒</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𝑟</m:t>
                    </m:r>
                  </m:oMath>
                </a14:m>
                <a:r>
                  <a:rPr lang="en-US" dirty="0"/>
                  <a:t> </a:t>
                </a:r>
              </a:p>
              <a:p>
                <a:pPr marL="584194" lvl="1" indent="-342900">
                  <a:buFont typeface="Arial" panose="020B0604020202020204" pitchFamily="34" charset="0"/>
                  <a:buChar char="•"/>
                </a:pPr>
                <a:r>
                  <a:rPr lang="en-US" dirty="0"/>
                  <a:t>Graph periphery: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𝑒</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d>
                    <m:r>
                      <a:rPr lang="en-US" i="1">
                        <a:latin typeface="Cambria Math" panose="02040503050406030204" pitchFamily="18" charset="0"/>
                      </a:rPr>
                      <m:t>=</m:t>
                    </m:r>
                    <m:r>
                      <a:rPr lang="en-US" b="0" i="1" smtClean="0">
                        <a:latin typeface="Cambria Math" panose="02040503050406030204" pitchFamily="18" charset="0"/>
                      </a:rPr>
                      <m:t>𝑑</m:t>
                    </m:r>
                  </m:oMath>
                </a14:m>
                <a:endParaRPr lang="en-US" dirty="0"/>
              </a:p>
            </p:txBody>
          </p:sp>
        </mc:Choice>
        <mc:Fallback xmlns="">
          <p:sp>
            <p:nvSpPr>
              <p:cNvPr id="3" name="Text Placeholder 2">
                <a:extLst>
                  <a:ext uri="{FF2B5EF4-FFF2-40B4-BE49-F238E27FC236}">
                    <a16:creationId xmlns:a16="http://schemas.microsoft.com/office/drawing/2014/main" id="{A86C3A6B-9075-4603-AB70-A3DBEA48DC3B}"/>
                  </a:ext>
                </a:extLst>
              </p:cNvPr>
              <p:cNvSpPr>
                <a:spLocks noGrp="1" noRot="1" noChangeAspect="1" noMove="1" noResize="1" noEditPoints="1" noAdjustHandles="1" noChangeArrowheads="1" noChangeShapeType="1" noTextEdit="1"/>
              </p:cNvSpPr>
              <p:nvPr>
                <p:ph type="body" sz="quarter" idx="13"/>
              </p:nvPr>
            </p:nvSpPr>
            <p:spPr>
              <a:xfrm>
                <a:off x="698632" y="1631715"/>
                <a:ext cx="6086035" cy="2902654"/>
              </a:xfrm>
              <a:blipFill>
                <a:blip r:embed="rId2"/>
                <a:stretch>
                  <a:fillRect l="-2204" t="-2101" b="-39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F441F692-0728-4D83-AC0D-B94C7FC00C51}"/>
              </a:ext>
            </a:extLst>
          </p:cNvPr>
          <p:cNvSpPr>
            <a:spLocks noGrp="1"/>
          </p:cNvSpPr>
          <p:nvPr>
            <p:ph type="sldNum" sz="quarter" idx="17"/>
          </p:nvPr>
        </p:nvSpPr>
        <p:spPr/>
        <p:txBody>
          <a:bodyPr/>
          <a:lstStyle/>
          <a:p>
            <a:fld id="{81561042-0DC2-4A04-AA50-F6D44EB20EBA}" type="slidenum">
              <a:rPr lang="en-US" smtClean="0"/>
              <a:t>13</a:t>
            </a:fld>
            <a:endParaRPr lang="en-US"/>
          </a:p>
        </p:txBody>
      </p:sp>
      <p:pic>
        <p:nvPicPr>
          <p:cNvPr id="17" name="Picture 16" descr="Background pattern&#10;&#10;Description automatically generated">
            <a:extLst>
              <a:ext uri="{FF2B5EF4-FFF2-40B4-BE49-F238E27FC236}">
                <a16:creationId xmlns:a16="http://schemas.microsoft.com/office/drawing/2014/main" id="{587ABC15-FADF-44A0-94FB-EABB50F2EE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6575" y="1098389"/>
            <a:ext cx="3969306" cy="3969306"/>
          </a:xfrm>
          <a:prstGeom prst="rect">
            <a:avLst/>
          </a:prstGeom>
        </p:spPr>
      </p:pic>
      <p:sp>
        <p:nvSpPr>
          <p:cNvPr id="19" name="TextBox 18">
            <a:extLst>
              <a:ext uri="{FF2B5EF4-FFF2-40B4-BE49-F238E27FC236}">
                <a16:creationId xmlns:a16="http://schemas.microsoft.com/office/drawing/2014/main" id="{D1252F0A-E8A6-40E0-B641-B081BA030B62}"/>
              </a:ext>
            </a:extLst>
          </p:cNvPr>
          <p:cNvSpPr txBox="1"/>
          <p:nvPr/>
        </p:nvSpPr>
        <p:spPr bwMode="gray">
          <a:xfrm>
            <a:off x="10718345" y="4992320"/>
            <a:ext cx="992931" cy="26376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800" dirty="0"/>
              <a:t>source: Wikipedia</a:t>
            </a:r>
          </a:p>
        </p:txBody>
      </p:sp>
    </p:spTree>
    <p:extLst>
      <p:ext uri="{BB962C8B-B14F-4D97-AF65-F5344CB8AC3E}">
        <p14:creationId xmlns:p14="http://schemas.microsoft.com/office/powerpoint/2010/main" val="424760080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D93AA-5916-4170-9775-03A9F0C3F5ED}"/>
              </a:ext>
            </a:extLst>
          </p:cNvPr>
          <p:cNvSpPr>
            <a:spLocks noGrp="1"/>
          </p:cNvSpPr>
          <p:nvPr>
            <p:ph type="title"/>
          </p:nvPr>
        </p:nvSpPr>
        <p:spPr/>
        <p:txBody>
          <a:bodyPr/>
          <a:lstStyle/>
          <a:p>
            <a:r>
              <a:rPr lang="pt-BR" dirty="0"/>
              <a:t>Centrality Metrics – Degree-based</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66C6FA83-C72D-47F3-8BDF-7BE1CE46FDF3}"/>
                  </a:ext>
                </a:extLst>
              </p:cNvPr>
              <p:cNvSpPr>
                <a:spLocks noGrp="1"/>
              </p:cNvSpPr>
              <p:nvPr>
                <p:ph type="body" sz="quarter" idx="13"/>
              </p:nvPr>
            </p:nvSpPr>
            <p:spPr>
              <a:xfrm>
                <a:off x="621114" y="938626"/>
                <a:ext cx="10305906" cy="3577716"/>
              </a:xfrm>
            </p:spPr>
            <p:txBody>
              <a:bodyPr/>
              <a:lstStyle/>
              <a:p>
                <a:r>
                  <a:rPr lang="en-US" b="1" dirty="0"/>
                  <a:t>Centrality</a:t>
                </a:r>
                <a:r>
                  <a:rPr lang="en-US" dirty="0"/>
                  <a:t>: node degree</a:t>
                </a:r>
              </a:p>
              <a:p>
                <a:r>
                  <a:rPr lang="en-US" b="1" dirty="0"/>
                  <a:t>Eigenvector Centrality:</a:t>
                </a:r>
                <a:r>
                  <a:rPr lang="en-US" dirty="0"/>
                  <a:t> importance of a node </a:t>
                </a:r>
                <a14:m>
                  <m:oMath xmlns:m="http://schemas.openxmlformats.org/officeDocument/2006/math">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dirty="0"/>
                  <a:t>) depends on importance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oMath>
                </a14:m>
                <a:r>
                  <a:rPr lang="en-US" dirty="0"/>
                  <a:t>) of its neighbors</a:t>
                </a:r>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Text Placeholder 2">
                <a:extLst>
                  <a:ext uri="{FF2B5EF4-FFF2-40B4-BE49-F238E27FC236}">
                    <a16:creationId xmlns:a16="http://schemas.microsoft.com/office/drawing/2014/main" id="{66C6FA83-C72D-47F3-8BDF-7BE1CE46FDF3}"/>
                  </a:ext>
                </a:extLst>
              </p:cNvPr>
              <p:cNvSpPr>
                <a:spLocks noGrp="1" noRot="1" noChangeAspect="1" noMove="1" noResize="1" noEditPoints="1" noAdjustHandles="1" noChangeArrowheads="1" noChangeShapeType="1" noTextEdit="1"/>
              </p:cNvSpPr>
              <p:nvPr>
                <p:ph type="body" sz="quarter" idx="13"/>
              </p:nvPr>
            </p:nvSpPr>
            <p:spPr>
              <a:xfrm>
                <a:off x="621114" y="938626"/>
                <a:ext cx="10305906" cy="3577716"/>
              </a:xfrm>
              <a:blipFill>
                <a:blip r:embed="rId3"/>
                <a:stretch>
                  <a:fillRect l="-1420" t="-1533" r="-17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3B7065CC-0D80-406B-813B-1E97C6340994}"/>
              </a:ext>
            </a:extLst>
          </p:cNvPr>
          <p:cNvSpPr>
            <a:spLocks noGrp="1"/>
          </p:cNvSpPr>
          <p:nvPr>
            <p:ph type="sldNum" sz="quarter" idx="17"/>
          </p:nvPr>
        </p:nvSpPr>
        <p:spPr/>
        <p:txBody>
          <a:bodyPr/>
          <a:lstStyle/>
          <a:p>
            <a:fld id="{81561042-0DC2-4A04-AA50-F6D44EB20EBA}" type="slidenum">
              <a:rPr lang="en-US" smtClean="0"/>
              <a:t>14</a:t>
            </a:fld>
            <a:endParaRPr lang="en-US"/>
          </a:p>
        </p:txBody>
      </p:sp>
      <p:sp>
        <p:nvSpPr>
          <p:cNvPr id="7" name="TextBox 6">
            <a:extLst>
              <a:ext uri="{FF2B5EF4-FFF2-40B4-BE49-F238E27FC236}">
                <a16:creationId xmlns:a16="http://schemas.microsoft.com/office/drawing/2014/main" id="{D11C15F7-6CE8-4257-AC23-AA27FDED9663}"/>
              </a:ext>
            </a:extLst>
          </p:cNvPr>
          <p:cNvSpPr txBox="1"/>
          <p:nvPr/>
        </p:nvSpPr>
        <p:spPr bwMode="gray">
          <a:xfrm>
            <a:off x="120121" y="6285932"/>
            <a:ext cx="11951757" cy="461665"/>
          </a:xfrm>
          <a:prstGeom prst="rect">
            <a:avLst/>
          </a:prstGeom>
          <a:noFill/>
        </p:spPr>
        <p:txBody>
          <a:bodyPr wrap="square">
            <a:spAutoFit/>
          </a:bodyPr>
          <a:lstStyle/>
          <a:p>
            <a:r>
              <a:rPr lang="en-US" sz="1200" dirty="0"/>
              <a:t>Newman, Mark. </a:t>
            </a:r>
            <a:r>
              <a:rPr lang="en-US" sz="1200" i="1" dirty="0"/>
              <a:t>Networks</a:t>
            </a:r>
            <a:r>
              <a:rPr lang="en-US" sz="1200" dirty="0"/>
              <a:t>. Oxford university press, 2018.</a:t>
            </a:r>
          </a:p>
          <a:p>
            <a:r>
              <a:rPr lang="en-US" sz="1200" dirty="0" err="1"/>
              <a:t>Borgatti</a:t>
            </a:r>
            <a:r>
              <a:rPr lang="en-US" sz="1200" dirty="0"/>
              <a:t>, Stephen P., and Martin G. Everett. "A graph-theoretic perspective on centrality." </a:t>
            </a:r>
            <a:r>
              <a:rPr lang="en-US" sz="1200" i="1" dirty="0"/>
              <a:t>Social networks</a:t>
            </a:r>
            <a:r>
              <a:rPr lang="en-US" sz="1200" dirty="0"/>
              <a:t> 28.4 (2006): 466-484.</a:t>
            </a:r>
          </a:p>
        </p:txBody>
      </p:sp>
      <p:pic>
        <p:nvPicPr>
          <p:cNvPr id="9" name="Picture 8" descr="Background pattern&#10;&#10;Description automatically generated">
            <a:extLst>
              <a:ext uri="{FF2B5EF4-FFF2-40B4-BE49-F238E27FC236}">
                <a16:creationId xmlns:a16="http://schemas.microsoft.com/office/drawing/2014/main" id="{D054DD9F-6089-4D48-93DF-42B298167D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4713" y="282752"/>
            <a:ext cx="1167481" cy="116748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pic>
      <p:sp>
        <p:nvSpPr>
          <p:cNvPr id="11" name="TextBox 10">
            <a:extLst>
              <a:ext uri="{FF2B5EF4-FFF2-40B4-BE49-F238E27FC236}">
                <a16:creationId xmlns:a16="http://schemas.microsoft.com/office/drawing/2014/main" id="{B8A24812-9810-4578-A864-4656167ECCC9}"/>
              </a:ext>
            </a:extLst>
          </p:cNvPr>
          <p:cNvSpPr txBox="1"/>
          <p:nvPr/>
        </p:nvSpPr>
        <p:spPr bwMode="gray">
          <a:xfrm>
            <a:off x="7762194" y="1063177"/>
            <a:ext cx="992931" cy="26376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800" dirty="0"/>
              <a:t>source: Wikipedia</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A80BA08-227A-40D3-AD55-0169D85E6D6B}"/>
                  </a:ext>
                </a:extLst>
              </p:cNvPr>
              <p:cNvSpPr txBox="1"/>
              <p:nvPr/>
            </p:nvSpPr>
            <p:spPr bwMode="gray">
              <a:xfrm>
                <a:off x="149087" y="2010764"/>
                <a:ext cx="2546405" cy="7958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−1</m:t>
                          </m:r>
                        </m:sup>
                      </m:sSup>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oMath>
                  </m:oMathPara>
                </a14:m>
                <a:endParaRPr lang="en-US" dirty="0"/>
              </a:p>
            </p:txBody>
          </p:sp>
        </mc:Choice>
        <mc:Fallback xmlns="">
          <p:sp>
            <p:nvSpPr>
              <p:cNvPr id="10" name="TextBox 9">
                <a:extLst>
                  <a:ext uri="{FF2B5EF4-FFF2-40B4-BE49-F238E27FC236}">
                    <a16:creationId xmlns:a16="http://schemas.microsoft.com/office/drawing/2014/main" id="{4A80BA08-227A-40D3-AD55-0169D85E6D6B}"/>
                  </a:ext>
                </a:extLst>
              </p:cNvPr>
              <p:cNvSpPr txBox="1">
                <a:spLocks noRot="1" noChangeAspect="1" noMove="1" noResize="1" noEditPoints="1" noAdjustHandles="1" noChangeArrowheads="1" noChangeShapeType="1" noTextEdit="1"/>
              </p:cNvSpPr>
              <p:nvPr/>
            </p:nvSpPr>
            <p:spPr bwMode="gray">
              <a:xfrm>
                <a:off x="149087" y="2010764"/>
                <a:ext cx="2546405" cy="79585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5DFCB98-870A-4C66-938B-AAA10485ED1C}"/>
                  </a:ext>
                </a:extLst>
              </p:cNvPr>
              <p:cNvSpPr txBox="1"/>
              <p:nvPr/>
            </p:nvSpPr>
            <p:spPr bwMode="gray">
              <a:xfrm>
                <a:off x="2224377" y="2143174"/>
                <a:ext cx="8541689" cy="405880"/>
              </a:xfrm>
              <a:prstGeom prst="rect">
                <a:avLst/>
              </a:prstGeom>
              <a:noFill/>
            </p:spPr>
            <p:txBody>
              <a:bodyPr wrap="square">
                <a:spAutoFit/>
              </a:bodyPr>
              <a:lstStyle/>
              <a:p>
                <a:r>
                  <a:rPr lang="en-US" dirty="0"/>
                  <a:t>Or use the Adjacency matrix </a:t>
                </a:r>
                <a:r>
                  <a:rPr lang="en-US" i="1" dirty="0"/>
                  <a:t>A</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−1</m:t>
                        </m:r>
                      </m:sup>
                    </m:sSup>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oMath>
                </a14:m>
                <a:r>
                  <a:rPr lang="en-US" b="0" i="0" dirty="0">
                    <a:latin typeface="+mj-lt"/>
                  </a:rPr>
                  <a: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−1</m:t>
                        </m:r>
                      </m:sup>
                    </m:sSup>
                    <m:r>
                      <a:rPr lang="en-US" b="0" i="1" smtClean="0">
                        <a:latin typeface="Cambria Math" panose="02040503050406030204" pitchFamily="18" charset="0"/>
                      </a:rPr>
                      <m:t>𝐴𝑥</m:t>
                    </m:r>
                    <m:r>
                      <a:rPr lang="en-US" b="0" i="1" smtClean="0">
                        <a:latin typeface="Cambria Math" panose="02040503050406030204" pitchFamily="18" charset="0"/>
                      </a:rPr>
                      <m:t>,  </m:t>
                    </m:r>
                    <m:r>
                      <a:rPr lang="en-US" b="0" i="1" smtClean="0">
                        <a:latin typeface="Cambria Math" panose="02040503050406030204" pitchFamily="18" charset="0"/>
                      </a:rPr>
                      <m:t>𝐴𝑥</m:t>
                    </m:r>
                    <m:r>
                      <a:rPr lang="en-US" b="0" i="1" smtClean="0">
                        <a:latin typeface="Cambria Math" panose="02040503050406030204" pitchFamily="18" charset="0"/>
                      </a:rPr>
                      <m:t>=</m:t>
                    </m:r>
                    <m:r>
                      <a:rPr lang="en-US" b="0" i="1" smtClean="0">
                        <a:latin typeface="Cambria Math" panose="02040503050406030204" pitchFamily="18" charset="0"/>
                      </a:rPr>
                      <m:t>𝑘𝑥</m:t>
                    </m:r>
                  </m:oMath>
                </a14:m>
                <a:r>
                  <a:rPr lang="en-US" dirty="0"/>
                  <a:t> </a:t>
                </a:r>
              </a:p>
            </p:txBody>
          </p:sp>
        </mc:Choice>
        <mc:Fallback xmlns="">
          <p:sp>
            <p:nvSpPr>
              <p:cNvPr id="12" name="TextBox 11">
                <a:extLst>
                  <a:ext uri="{FF2B5EF4-FFF2-40B4-BE49-F238E27FC236}">
                    <a16:creationId xmlns:a16="http://schemas.microsoft.com/office/drawing/2014/main" id="{65DFCB98-870A-4C66-938B-AAA10485ED1C}"/>
                  </a:ext>
                </a:extLst>
              </p:cNvPr>
              <p:cNvSpPr txBox="1">
                <a:spLocks noRot="1" noChangeAspect="1" noMove="1" noResize="1" noEditPoints="1" noAdjustHandles="1" noChangeArrowheads="1" noChangeShapeType="1" noTextEdit="1"/>
              </p:cNvSpPr>
              <p:nvPr/>
            </p:nvSpPr>
            <p:spPr bwMode="gray">
              <a:xfrm>
                <a:off x="2224377" y="2143174"/>
                <a:ext cx="8541689" cy="405880"/>
              </a:xfrm>
              <a:prstGeom prst="rect">
                <a:avLst/>
              </a:prstGeom>
              <a:blipFill>
                <a:blip r:embed="rId6"/>
                <a:stretch>
                  <a:fillRect l="-642" t="-107576" b="-16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F1E6F40-CA70-4647-B0A6-F83632829EB9}"/>
                  </a:ext>
                </a:extLst>
              </p:cNvPr>
              <p:cNvSpPr txBox="1"/>
              <p:nvPr/>
            </p:nvSpPr>
            <p:spPr bwMode="gray">
              <a:xfrm>
                <a:off x="2306305" y="2475611"/>
                <a:ext cx="7341465" cy="1500860"/>
              </a:xfrm>
              <a:prstGeom prst="rect">
                <a:avLst/>
              </a:prstGeom>
              <a:noFill/>
            </p:spPr>
            <p:txBody>
              <a:bodyPr wrap="square">
                <a:spAutoFit/>
              </a:bodyPr>
              <a:lstStyle/>
              <a:p>
                <a14:m>
                  <m:oMath xmlns:m="http://schemas.openxmlformats.org/officeDocument/2006/math">
                    <m:r>
                      <a:rPr lang="en-US" b="0" i="1" smtClean="0">
                        <a:latin typeface="Cambria Math" panose="02040503050406030204" pitchFamily="18" charset="0"/>
                      </a:rPr>
                      <m:t>𝑥</m:t>
                    </m:r>
                  </m:oMath>
                </a14:m>
                <a:r>
                  <a:rPr lang="en-US" dirty="0">
                    <a:latin typeface="Cambria Math" panose="02040503050406030204" pitchFamily="18" charset="0"/>
                  </a:rPr>
                  <a:t> = eigenvector of </a:t>
                </a:r>
                <a:r>
                  <a:rPr lang="en-US" i="1" dirty="0">
                    <a:latin typeface="Cambria Math" panose="02040503050406030204" pitchFamily="18" charset="0"/>
                  </a:rPr>
                  <a:t>A</a:t>
                </a:r>
              </a:p>
              <a:p>
                <a14:m>
                  <m:oMath xmlns:m="http://schemas.openxmlformats.org/officeDocument/2006/math">
                    <m:r>
                      <a:rPr lang="en-US" b="0" i="1" dirty="0" smtClean="0">
                        <a:latin typeface="Cambria Math" panose="02040503050406030204" pitchFamily="18" charset="0"/>
                      </a:rPr>
                      <m:t>𝑘</m:t>
                    </m:r>
                  </m:oMath>
                </a14:m>
                <a:r>
                  <a:rPr lang="en-US" dirty="0"/>
                  <a:t> = from the </a:t>
                </a:r>
                <a:r>
                  <a:rPr lang="en-US" i="1" dirty="0" err="1"/>
                  <a:t>ith</a:t>
                </a:r>
                <a:r>
                  <a:rPr lang="en-US" dirty="0"/>
                  <a:t> eigenvalue of the leading eigenvector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 </m:t>
                    </m:r>
                  </m:oMath>
                </a14:m>
                <a:r>
                  <a:rPr lang="en-US" dirty="0"/>
                  <a:t>, </a:t>
                </a:r>
                <a14:m>
                  <m:oMath xmlns:m="http://schemas.openxmlformats.org/officeDocument/2006/math">
                    <m:r>
                      <a:rPr lang="en-US" sz="2400" b="1" i="1" dirty="0" smtClean="0">
                        <a:latin typeface="Cambria Math" panose="02040503050406030204" pitchFamily="18" charset="0"/>
                      </a:rPr>
                      <m:t>𝒌</m:t>
                    </m:r>
                    <m:r>
                      <a:rPr lang="en-US" sz="2400" b="1" i="0" dirty="0" smtClean="0">
                        <a:latin typeface="Cambria Math" panose="02040503050406030204" pitchFamily="18" charset="0"/>
                      </a:rPr>
                      <m:t>=</m:t>
                    </m:r>
                    <m:f>
                      <m:fPr>
                        <m:ctrlPr>
                          <a:rPr lang="en-US" sz="2400" b="1" i="1" dirty="0" smtClean="0">
                            <a:latin typeface="Cambria Math" panose="02040503050406030204" pitchFamily="18" charset="0"/>
                          </a:rPr>
                        </m:ctrlPr>
                      </m:fPr>
                      <m:num>
                        <m:r>
                          <a:rPr lang="en-US" sz="2400" b="1" i="0" dirty="0" smtClean="0">
                            <a:latin typeface="Cambria Math" panose="02040503050406030204" pitchFamily="18" charset="0"/>
                          </a:rPr>
                          <m:t>𝟏</m:t>
                        </m:r>
                      </m:num>
                      <m:den>
                        <m:sSub>
                          <m:sSubPr>
                            <m:ctrlPr>
                              <a:rPr lang="en-US" sz="2400" b="1" i="1" dirty="0" smtClean="0">
                                <a:latin typeface="Cambria Math" panose="02040503050406030204" pitchFamily="18" charset="0"/>
                                <a:ea typeface="Cambria Math" panose="02040503050406030204" pitchFamily="18" charset="0"/>
                              </a:rPr>
                            </m:ctrlPr>
                          </m:sSubPr>
                          <m:e>
                            <m:r>
                              <a:rPr lang="en-US" sz="2400" b="1" i="1" dirty="0">
                                <a:latin typeface="Cambria Math" panose="02040503050406030204" pitchFamily="18" charset="0"/>
                                <a:ea typeface="Cambria Math" panose="02040503050406030204" pitchFamily="18" charset="0"/>
                              </a:rPr>
                              <m:t>𝝀</m:t>
                            </m:r>
                          </m:e>
                          <m:sub>
                            <m:r>
                              <a:rPr lang="en-US" sz="2400" b="1" i="0" dirty="0" smtClean="0">
                                <a:latin typeface="Cambria Math" panose="02040503050406030204" pitchFamily="18" charset="0"/>
                                <a:ea typeface="Cambria Math" panose="02040503050406030204" pitchFamily="18" charset="0"/>
                              </a:rPr>
                              <m:t>𝟐</m:t>
                            </m:r>
                          </m:sub>
                        </m:sSub>
                        <m:r>
                          <a:rPr lang="en-US" sz="2400" b="1" i="0" dirty="0" smtClean="0">
                            <a:latin typeface="Cambria Math" panose="02040503050406030204" pitchFamily="18" charset="0"/>
                          </a:rPr>
                          <m:t> </m:t>
                        </m:r>
                      </m:den>
                    </m:f>
                  </m:oMath>
                </a14:m>
                <a:r>
                  <a:rPr lang="en-US" sz="1600" dirty="0"/>
                  <a:t> </a:t>
                </a:r>
                <a:r>
                  <a:rPr lang="en-US" dirty="0"/>
                  <a:t>, where </a:t>
                </a:r>
                <a14:m>
                  <m:oMath xmlns:m="http://schemas.openxmlformats.org/officeDocument/2006/math">
                    <m:sSub>
                      <m:sSubPr>
                        <m:ctrlPr>
                          <a:rPr lang="en-US" sz="2400" i="1" dirty="0">
                            <a:latin typeface="Cambria Math" panose="02040503050406030204" pitchFamily="18" charset="0"/>
                            <a:ea typeface="Cambria Math" panose="02040503050406030204" pitchFamily="18" charset="0"/>
                          </a:rPr>
                        </m:ctrlPr>
                      </m:sSubPr>
                      <m:e>
                        <m:r>
                          <m:rPr>
                            <m:sty m:val="p"/>
                          </m:rPr>
                          <a:rPr lang="en-US" sz="2400" dirty="0">
                            <a:latin typeface="Cambria Math" panose="02040503050406030204" pitchFamily="18" charset="0"/>
                            <a:ea typeface="Cambria Math" panose="02040503050406030204" pitchFamily="18" charset="0"/>
                          </a:rPr>
                          <m:t>λ</m:t>
                        </m:r>
                      </m:e>
                      <m:sub>
                        <m:r>
                          <a:rPr lang="en-US" sz="2400" dirty="0">
                            <a:latin typeface="Cambria Math" panose="02040503050406030204" pitchFamily="18" charset="0"/>
                            <a:ea typeface="Cambria Math" panose="02040503050406030204" pitchFamily="18" charset="0"/>
                          </a:rPr>
                          <m:t>2</m:t>
                        </m:r>
                      </m:sub>
                    </m:sSub>
                    <m:r>
                      <a:rPr lang="en-US" sz="2400" i="1" dirty="0">
                        <a:latin typeface="Cambria Math" panose="02040503050406030204" pitchFamily="18" charset="0"/>
                        <a:ea typeface="Cambria Math" panose="02040503050406030204" pitchFamily="18" charset="0"/>
                      </a:rPr>
                      <m:t> </m:t>
                    </m:r>
                  </m:oMath>
                </a14:m>
                <a:r>
                  <a:rPr lang="en-US" dirty="0"/>
                  <a:t>is be the largest non-negative eigenvalue (From the Perron-</a:t>
                </a:r>
                <a:r>
                  <a:rPr lang="en-US" dirty="0" err="1"/>
                  <a:t>Frobenius</a:t>
                </a:r>
                <a:r>
                  <a:rPr lang="en-US" dirty="0"/>
                  <a:t> Theorem). </a:t>
                </a:r>
              </a:p>
            </p:txBody>
          </p:sp>
        </mc:Choice>
        <mc:Fallback xmlns="">
          <p:sp>
            <p:nvSpPr>
              <p:cNvPr id="8" name="TextBox 7">
                <a:extLst>
                  <a:ext uri="{FF2B5EF4-FFF2-40B4-BE49-F238E27FC236}">
                    <a16:creationId xmlns:a16="http://schemas.microsoft.com/office/drawing/2014/main" id="{1F1E6F40-CA70-4647-B0A6-F83632829EB9}"/>
                  </a:ext>
                </a:extLst>
              </p:cNvPr>
              <p:cNvSpPr txBox="1">
                <a:spLocks noRot="1" noChangeAspect="1" noMove="1" noResize="1" noEditPoints="1" noAdjustHandles="1" noChangeArrowheads="1" noChangeShapeType="1" noTextEdit="1"/>
              </p:cNvSpPr>
              <p:nvPr/>
            </p:nvSpPr>
            <p:spPr bwMode="gray">
              <a:xfrm>
                <a:off x="2306305" y="2475611"/>
                <a:ext cx="7341465" cy="1500860"/>
              </a:xfrm>
              <a:prstGeom prst="rect">
                <a:avLst/>
              </a:prstGeom>
              <a:blipFill>
                <a:blip r:embed="rId7"/>
                <a:stretch>
                  <a:fillRect l="-664" t="-2439" b="-56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8DF409B-BD4F-49FA-A798-78DAF09EA540}"/>
                  </a:ext>
                </a:extLst>
              </p:cNvPr>
              <p:cNvSpPr txBox="1"/>
              <p:nvPr/>
            </p:nvSpPr>
            <p:spPr bwMode="gray">
              <a:xfrm>
                <a:off x="478369" y="4268295"/>
                <a:ext cx="6773221" cy="405880"/>
              </a:xfrm>
              <a:prstGeom prst="rect">
                <a:avLst/>
              </a:prstGeom>
              <a:noFill/>
            </p:spPr>
            <p:txBody>
              <a:bodyPr wrap="square">
                <a:spAutoFit/>
              </a:bodyPr>
              <a:lstStyle/>
              <a:p>
                <a:r>
                  <a:rPr lang="en-US" b="1" dirty="0"/>
                  <a:t>Katz Centrality</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−1</m:t>
                        </m:r>
                      </m:sup>
                    </m:sSup>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r>
                      <a:rPr lang="en-US" b="0" i="1" smtClean="0">
                        <a:latin typeface="Cambria Math" panose="02040503050406030204" pitchFamily="18" charset="0"/>
                      </a:rPr>
                      <m:t>+</m:t>
                    </m:r>
                    <m:r>
                      <a:rPr lang="en-US" b="0" i="1" smtClean="0">
                        <a:latin typeface="Cambria Math" panose="02040503050406030204" pitchFamily="18" charset="0"/>
                      </a:rPr>
                      <m:t>𝛽</m:t>
                    </m:r>
                  </m:oMath>
                </a14:m>
                <a:r>
                  <a:rPr lang="en-US" dirty="0"/>
                  <a:t>,where </a:t>
                </a:r>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m:t>
                    </m:r>
                    <m:r>
                      <a:rPr lang="en-US" b="0" i="1" smtClean="0">
                        <a:latin typeface="Cambria Math" panose="02040503050406030204" pitchFamily="18" charset="0"/>
                      </a:rPr>
                      <m:t>𝑐𝑜𝑛𝑠𝑡𝑎𝑛𝑡</m:t>
                    </m:r>
                  </m:oMath>
                </a14:m>
                <a:endParaRPr lang="en-US" dirty="0"/>
              </a:p>
            </p:txBody>
          </p:sp>
        </mc:Choice>
        <mc:Fallback xmlns="">
          <p:sp>
            <p:nvSpPr>
              <p:cNvPr id="15" name="TextBox 14">
                <a:extLst>
                  <a:ext uri="{FF2B5EF4-FFF2-40B4-BE49-F238E27FC236}">
                    <a16:creationId xmlns:a16="http://schemas.microsoft.com/office/drawing/2014/main" id="{58DF409B-BD4F-49FA-A798-78DAF09EA540}"/>
                  </a:ext>
                </a:extLst>
              </p:cNvPr>
              <p:cNvSpPr txBox="1">
                <a:spLocks noRot="1" noChangeAspect="1" noMove="1" noResize="1" noEditPoints="1" noAdjustHandles="1" noChangeArrowheads="1" noChangeShapeType="1" noTextEdit="1"/>
              </p:cNvSpPr>
              <p:nvPr/>
            </p:nvSpPr>
            <p:spPr bwMode="gray">
              <a:xfrm>
                <a:off x="478369" y="4268295"/>
                <a:ext cx="6773221" cy="405880"/>
              </a:xfrm>
              <a:prstGeom prst="rect">
                <a:avLst/>
              </a:prstGeom>
              <a:blipFill>
                <a:blip r:embed="rId8"/>
                <a:stretch>
                  <a:fillRect l="-719" t="-105970" b="-1611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FF0EAAB-3709-4E5F-9061-1E4DC9884F23}"/>
                  </a:ext>
                </a:extLst>
              </p:cNvPr>
              <p:cNvSpPr txBox="1"/>
              <p:nvPr/>
            </p:nvSpPr>
            <p:spPr bwMode="gray">
              <a:xfrm>
                <a:off x="478369" y="5064702"/>
                <a:ext cx="7488838" cy="564706"/>
              </a:xfrm>
              <a:prstGeom prst="rect">
                <a:avLst/>
              </a:prstGeom>
              <a:noFill/>
            </p:spPr>
            <p:txBody>
              <a:bodyPr wrap="square">
                <a:spAutoFit/>
              </a:bodyPr>
              <a:lstStyle/>
              <a:p>
                <a:r>
                  <a:rPr lang="en-US" b="1" dirty="0"/>
                  <a:t>PageRank</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−1</m:t>
                        </m:r>
                      </m:sup>
                    </m:sSup>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𝑖𝑗</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𝑘</m:t>
                                </m:r>
                              </m:e>
                              <m:sub>
                                <m:r>
                                  <a:rPr lang="en-US" b="0" i="1" smtClean="0">
                                    <a:latin typeface="Cambria Math" panose="02040503050406030204" pitchFamily="18" charset="0"/>
                                  </a:rPr>
                                  <m:t>𝑗</m:t>
                                </m:r>
                              </m:sub>
                              <m:sup>
                                <m:r>
                                  <a:rPr lang="en-US" b="0" i="1" smtClean="0">
                                    <a:latin typeface="Cambria Math" panose="02040503050406030204" pitchFamily="18" charset="0"/>
                                  </a:rPr>
                                  <m:t>𝑜𝑢𝑡</m:t>
                                </m:r>
                              </m:sup>
                            </m:sSubSup>
                          </m:den>
                        </m:f>
                      </m:e>
                    </m:nary>
                    <m:r>
                      <a:rPr lang="en-US" b="0" i="1" smtClean="0">
                        <a:latin typeface="Cambria Math" panose="02040503050406030204" pitchFamily="18" charset="0"/>
                      </a:rPr>
                      <m:t>+</m:t>
                    </m:r>
                    <m:r>
                      <a:rPr lang="en-US" b="0" i="1" smtClean="0">
                        <a:latin typeface="Cambria Math" panose="02040503050406030204" pitchFamily="18" charset="0"/>
                      </a:rPr>
                      <m:t>𝛽</m:t>
                    </m:r>
                  </m:oMath>
                </a14:m>
                <a:r>
                  <a:rPr lang="en-US" dirty="0"/>
                  <a:t>,where </a:t>
                </a:r>
                <a14:m>
                  <m:oMath xmlns:m="http://schemas.openxmlformats.org/officeDocument/2006/math">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k</m:t>
                        </m:r>
                      </m:e>
                      <m:sub>
                        <m:r>
                          <m:rPr>
                            <m:sty m:val="p"/>
                          </m:rPr>
                          <a:rPr lang="en-US" b="0" i="0" smtClean="0">
                            <a:latin typeface="Cambria Math" panose="02040503050406030204" pitchFamily="18" charset="0"/>
                          </a:rPr>
                          <m:t>j</m:t>
                        </m:r>
                      </m:sub>
                      <m:sup>
                        <m:r>
                          <m:rPr>
                            <m:sty m:val="p"/>
                          </m:rPr>
                          <a:rPr lang="en-US" b="0" i="0" smtClean="0">
                            <a:latin typeface="Cambria Math" panose="02040503050406030204" pitchFamily="18" charset="0"/>
                          </a:rPr>
                          <m:t>out</m:t>
                        </m:r>
                      </m:sup>
                    </m:sSubSup>
                    <m:r>
                      <a:rPr lang="en-US" b="0" i="0" smtClean="0">
                        <a:latin typeface="Cambria Math" panose="02040503050406030204" pitchFamily="18" charset="0"/>
                      </a:rPr>
                      <m:t>=</m:t>
                    </m:r>
                    <m:r>
                      <m:rPr>
                        <m:sty m:val="p"/>
                      </m:rPr>
                      <a:rPr lang="en-US" b="0" i="0" smtClean="0">
                        <a:latin typeface="Cambria Math" panose="02040503050406030204" pitchFamily="18" charset="0"/>
                      </a:rPr>
                      <m:t>outdegree</m:t>
                    </m:r>
                    <m:r>
                      <a:rPr lang="en-US" b="0" i="0" smtClean="0">
                        <a:latin typeface="Cambria Math" panose="02040503050406030204" pitchFamily="18" charset="0"/>
                      </a:rPr>
                      <m:t> </m:t>
                    </m:r>
                    <m:r>
                      <m:rPr>
                        <m:sty m:val="p"/>
                      </m:rPr>
                      <a:rPr lang="en-US" b="0" i="0" smtClean="0">
                        <a:latin typeface="Cambria Math" panose="02040503050406030204" pitchFamily="18" charset="0"/>
                      </a:rPr>
                      <m:t>of</m:t>
                    </m:r>
                    <m:r>
                      <a:rPr lang="en-US" b="0" i="0" smtClean="0">
                        <a:latin typeface="Cambria Math" panose="02040503050406030204" pitchFamily="18" charset="0"/>
                      </a:rPr>
                      <m:t> </m:t>
                    </m:r>
                    <m:r>
                      <m:rPr>
                        <m:sty m:val="p"/>
                      </m:rPr>
                      <a:rPr lang="en-US" b="0" i="0" smtClean="0">
                        <a:latin typeface="Cambria Math" panose="02040503050406030204" pitchFamily="18" charset="0"/>
                      </a:rPr>
                      <m:t>node</m:t>
                    </m:r>
                    <m:r>
                      <a:rPr lang="en-US" b="0" i="0" smtClean="0">
                        <a:latin typeface="Cambria Math" panose="02040503050406030204" pitchFamily="18" charset="0"/>
                      </a:rPr>
                      <m:t> </m:t>
                    </m:r>
                    <m:r>
                      <m:rPr>
                        <m:sty m:val="p"/>
                      </m:rPr>
                      <a:rPr lang="en-US" b="0" i="0" smtClean="0">
                        <a:latin typeface="Cambria Math" panose="02040503050406030204" pitchFamily="18" charset="0"/>
                      </a:rPr>
                      <m:t>j</m:t>
                    </m:r>
                  </m:oMath>
                </a14:m>
                <a:endParaRPr lang="en-US" dirty="0"/>
              </a:p>
            </p:txBody>
          </p:sp>
        </mc:Choice>
        <mc:Fallback xmlns="">
          <p:sp>
            <p:nvSpPr>
              <p:cNvPr id="17" name="TextBox 16">
                <a:extLst>
                  <a:ext uri="{FF2B5EF4-FFF2-40B4-BE49-F238E27FC236}">
                    <a16:creationId xmlns:a16="http://schemas.microsoft.com/office/drawing/2014/main" id="{DFF0EAAB-3709-4E5F-9061-1E4DC9884F23}"/>
                  </a:ext>
                </a:extLst>
              </p:cNvPr>
              <p:cNvSpPr txBox="1">
                <a:spLocks noRot="1" noChangeAspect="1" noMove="1" noResize="1" noEditPoints="1" noAdjustHandles="1" noChangeArrowheads="1" noChangeShapeType="1" noTextEdit="1"/>
              </p:cNvSpPr>
              <p:nvPr/>
            </p:nvSpPr>
            <p:spPr bwMode="gray">
              <a:xfrm>
                <a:off x="478369" y="5064702"/>
                <a:ext cx="7488838" cy="564706"/>
              </a:xfrm>
              <a:prstGeom prst="rect">
                <a:avLst/>
              </a:prstGeom>
              <a:blipFill>
                <a:blip r:embed="rId9"/>
                <a:stretch>
                  <a:fillRect l="-651" t="-69565" b="-97826"/>
                </a:stretch>
              </a:blipFill>
            </p:spPr>
            <p:txBody>
              <a:bodyPr/>
              <a:lstStyle/>
              <a:p>
                <a:r>
                  <a:rPr lang="en-US">
                    <a:noFill/>
                  </a:rPr>
                  <a:t> </a:t>
                </a:r>
              </a:p>
            </p:txBody>
          </p:sp>
        </mc:Fallback>
      </mc:AlternateContent>
    </p:spTree>
    <p:extLst>
      <p:ext uri="{BB962C8B-B14F-4D97-AF65-F5344CB8AC3E}">
        <p14:creationId xmlns:p14="http://schemas.microsoft.com/office/powerpoint/2010/main" val="372247485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D93AA-5916-4170-9775-03A9F0C3F5ED}"/>
              </a:ext>
            </a:extLst>
          </p:cNvPr>
          <p:cNvSpPr>
            <a:spLocks noGrp="1"/>
          </p:cNvSpPr>
          <p:nvPr>
            <p:ph type="title"/>
          </p:nvPr>
        </p:nvSpPr>
        <p:spPr/>
        <p:txBody>
          <a:bodyPr/>
          <a:lstStyle/>
          <a:p>
            <a:r>
              <a:rPr lang="pt-BR" dirty="0"/>
              <a:t>Centrality Metrics – Path-Based</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66C6FA83-C72D-47F3-8BDF-7BE1CE46FDF3}"/>
                  </a:ext>
                </a:extLst>
              </p:cNvPr>
              <p:cNvSpPr>
                <a:spLocks noGrp="1"/>
              </p:cNvSpPr>
              <p:nvPr>
                <p:ph type="body" sz="quarter" idx="13"/>
              </p:nvPr>
            </p:nvSpPr>
            <p:spPr>
              <a:xfrm>
                <a:off x="652919" y="1473150"/>
                <a:ext cx="10305906" cy="4246291"/>
              </a:xfrm>
            </p:spPr>
            <p:txBody>
              <a:bodyPr/>
              <a:lstStyle/>
              <a:p>
                <a:r>
                  <a:rPr lang="pt-BR" b="1" dirty="0"/>
                  <a:t>Closeness-Centrality</a:t>
                </a:r>
                <a:r>
                  <a:rPr lang="pt-BR" dirty="0"/>
                  <a:t>: </a:t>
                </a:r>
              </a:p>
              <a:p>
                <a:endParaRPr lang="pt-BR" b="0" i="1" dirty="0">
                  <a:latin typeface="Cambria Math" panose="02040503050406030204" pitchFamily="18" charset="0"/>
                </a:endParaRP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nary>
                          <m:naryPr>
                            <m:chr m:val="∑"/>
                            <m:supHide m:val="on"/>
                            <m:ctrlPr>
                              <a:rPr lang="en-US" i="1">
                                <a:latin typeface="Cambria Math" panose="02040503050406030204" pitchFamily="18" charset="0"/>
                              </a:rPr>
                            </m:ctrlPr>
                          </m:naryPr>
                          <m:sub>
                            <m:r>
                              <m:rPr>
                                <m:brk m:alnAt="7"/>
                              </m:rPr>
                              <a:rPr lang="en-US" b="0" i="1" smtClean="0">
                                <a:latin typeface="Cambria Math" panose="02040503050406030204" pitchFamily="18" charset="0"/>
                              </a:rPr>
                              <m:t>𝑗</m:t>
                            </m:r>
                          </m:sub>
                          <m:sup/>
                          <m:e>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e>
                        </m:nary>
                      </m:den>
                    </m:f>
                  </m:oMath>
                </a14:m>
                <a:r>
                  <a:rPr lang="pt-BR" dirty="0"/>
                  <a:t> or take the harmonic mean </a:t>
                </a:r>
                <a14:m>
                  <m:oMath xmlns:m="http://schemas.openxmlformats.org/officeDocument/2006/math">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den>
                        </m:f>
                      </m:e>
                    </m:nary>
                  </m:oMath>
                </a14:m>
                <a:r>
                  <a:rPr lang="pt-BR" dirty="0"/>
                  <a:t> (solves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m:t>
                    </m:r>
                  </m:oMath>
                </a14:m>
                <a:r>
                  <a:rPr lang="pt-BR" dirty="0"/>
                  <a:t>) </a:t>
                </a:r>
              </a:p>
              <a:p>
                <a:endParaRPr lang="pt-BR" dirty="0"/>
              </a:p>
              <a:p>
                <a:endParaRPr lang="pt-BR" dirty="0"/>
              </a:p>
              <a:p>
                <a:r>
                  <a:rPr lang="pt-BR" b="1" dirty="0" err="1"/>
                  <a:t>Betweenness-Centrality</a:t>
                </a:r>
                <a:r>
                  <a:rPr lang="pt-BR" dirty="0"/>
                  <a:t>:</a:t>
                </a:r>
              </a:p>
              <a:p>
                <a:endParaRPr lang="pt-BR" dirty="0"/>
              </a:p>
              <a:p>
                <a:r>
                  <a:rPr lang="pt-BR"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𝑛</m:t>
                            </m:r>
                          </m:e>
                          <m:sub>
                            <m:r>
                              <a:rPr lang="en-US" b="0" i="1" smtClean="0">
                                <a:latin typeface="Cambria Math" panose="02040503050406030204" pitchFamily="18" charset="0"/>
                              </a:rPr>
                              <m:t>𝑠𝑡</m:t>
                            </m:r>
                          </m:sub>
                          <m:sup>
                            <m:r>
                              <a:rPr lang="en-US" b="0" i="1" smtClean="0">
                                <a:latin typeface="Cambria Math" panose="02040503050406030204" pitchFamily="18" charset="0"/>
                              </a:rPr>
                              <m:t>𝑖</m:t>
                            </m:r>
                          </m:sup>
                        </m:sSubSup>
                      </m:e>
                    </m:nary>
                    <m:r>
                      <a:rPr lang="en-US" b="0" i="1" smtClean="0">
                        <a:latin typeface="Cambria Math" panose="02040503050406030204" pitchFamily="18" charset="0"/>
                      </a:rPr>
                      <m:t> </m:t>
                    </m:r>
                  </m:oMath>
                </a14:m>
                <a:r>
                  <a:rPr lang="pt-BR" dirty="0"/>
                  <a:t>, where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i="1">
                            <a:latin typeface="Cambria Math" panose="02040503050406030204" pitchFamily="18" charset="0"/>
                          </a:rPr>
                          <m:t>𝑠𝑡</m:t>
                        </m:r>
                      </m:sub>
                      <m:sup>
                        <m:r>
                          <a:rPr lang="en-US" i="1">
                            <a:latin typeface="Cambria Math" panose="02040503050406030204" pitchFamily="18" charset="0"/>
                          </a:rPr>
                          <m:t>𝑖</m:t>
                        </m:r>
                      </m:sup>
                    </m:sSubSup>
                  </m:oMath>
                </a14:m>
                <a:r>
                  <a:rPr lang="pt-BR" dirty="0"/>
                  <a:t> is the shortest path between </a:t>
                </a:r>
                <a:r>
                  <a:rPr lang="pt-BR" i="1" dirty="0"/>
                  <a:t>s</a:t>
                </a:r>
                <a:r>
                  <a:rPr lang="pt-BR" dirty="0"/>
                  <a:t> and </a:t>
                </a:r>
                <a:r>
                  <a:rPr lang="pt-BR" i="1" dirty="0"/>
                  <a:t>t</a:t>
                </a:r>
                <a:r>
                  <a:rPr lang="pt-BR" dirty="0"/>
                  <a:t> that goes through node </a:t>
                </a:r>
                <a:r>
                  <a:rPr lang="pt-BR" i="1" dirty="0"/>
                  <a:t>i</a:t>
                </a:r>
                <a:r>
                  <a:rPr lang="pt-BR" dirty="0"/>
                  <a:t> (</a:t>
                </a:r>
                <a14:m>
                  <m:oMath xmlns:m="http://schemas.openxmlformats.org/officeDocument/2006/math">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𝑛</m:t>
                        </m:r>
                      </m:e>
                      <m:sup>
                        <m:r>
                          <a:rPr lang="en-US" b="0" i="1" dirty="0" smtClean="0">
                            <a:latin typeface="Cambria Math" panose="02040503050406030204" pitchFamily="18" charset="0"/>
                          </a:rPr>
                          <m:t>𝑖</m:t>
                        </m:r>
                      </m:sup>
                    </m:sSup>
                  </m:oMath>
                </a14:m>
                <a:r>
                  <a:rPr lang="en-US" b="0" i="0" dirty="0">
                    <a:latin typeface="+mj-lt"/>
                  </a:rPr>
                  <a:t>).</a:t>
                </a:r>
                <a:endParaRPr lang="pt-BR" dirty="0"/>
              </a:p>
              <a:p>
                <a:endParaRPr lang="pt-BR" dirty="0"/>
              </a:p>
            </p:txBody>
          </p:sp>
        </mc:Choice>
        <mc:Fallback xmlns="">
          <p:sp>
            <p:nvSpPr>
              <p:cNvPr id="3" name="Text Placeholder 2">
                <a:extLst>
                  <a:ext uri="{FF2B5EF4-FFF2-40B4-BE49-F238E27FC236}">
                    <a16:creationId xmlns:a16="http://schemas.microsoft.com/office/drawing/2014/main" id="{66C6FA83-C72D-47F3-8BDF-7BE1CE46FDF3}"/>
                  </a:ext>
                </a:extLst>
              </p:cNvPr>
              <p:cNvSpPr>
                <a:spLocks noGrp="1" noRot="1" noChangeAspect="1" noMove="1" noResize="1" noEditPoints="1" noAdjustHandles="1" noChangeArrowheads="1" noChangeShapeType="1" noTextEdit="1"/>
              </p:cNvSpPr>
              <p:nvPr>
                <p:ph type="body" sz="quarter" idx="13"/>
              </p:nvPr>
            </p:nvSpPr>
            <p:spPr>
              <a:xfrm>
                <a:off x="652919" y="1473150"/>
                <a:ext cx="10305906" cy="4246291"/>
              </a:xfrm>
              <a:blipFill>
                <a:blip r:embed="rId3"/>
                <a:stretch>
                  <a:fillRect l="-1419" t="-143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3B7065CC-0D80-406B-813B-1E97C6340994}"/>
              </a:ext>
            </a:extLst>
          </p:cNvPr>
          <p:cNvSpPr>
            <a:spLocks noGrp="1"/>
          </p:cNvSpPr>
          <p:nvPr>
            <p:ph type="sldNum" sz="quarter" idx="17"/>
          </p:nvPr>
        </p:nvSpPr>
        <p:spPr>
          <a:xfrm>
            <a:off x="11180007" y="5980051"/>
            <a:ext cx="771750" cy="260792"/>
          </a:xfrm>
        </p:spPr>
        <p:txBody>
          <a:bodyPr/>
          <a:lstStyle/>
          <a:p>
            <a:fld id="{81561042-0DC2-4A04-AA50-F6D44EB20EBA}" type="slidenum">
              <a:rPr lang="en-US" smtClean="0"/>
              <a:t>15</a:t>
            </a:fld>
            <a:endParaRPr lang="en-US" dirty="0"/>
          </a:p>
        </p:txBody>
      </p:sp>
      <p:sp>
        <p:nvSpPr>
          <p:cNvPr id="7" name="TextBox 6">
            <a:extLst>
              <a:ext uri="{FF2B5EF4-FFF2-40B4-BE49-F238E27FC236}">
                <a16:creationId xmlns:a16="http://schemas.microsoft.com/office/drawing/2014/main" id="{D11C15F7-6CE8-4257-AC23-AA27FDED9663}"/>
              </a:ext>
            </a:extLst>
          </p:cNvPr>
          <p:cNvSpPr txBox="1"/>
          <p:nvPr/>
        </p:nvSpPr>
        <p:spPr bwMode="gray">
          <a:xfrm>
            <a:off x="0" y="6231140"/>
            <a:ext cx="11951757" cy="523220"/>
          </a:xfrm>
          <a:prstGeom prst="rect">
            <a:avLst/>
          </a:prstGeom>
          <a:noFill/>
        </p:spPr>
        <p:txBody>
          <a:bodyPr wrap="square">
            <a:spAutoFit/>
          </a:bodyPr>
          <a:lstStyle/>
          <a:p>
            <a:r>
              <a:rPr lang="en-US" sz="1400" dirty="0"/>
              <a:t>Newman, Mark. </a:t>
            </a:r>
            <a:r>
              <a:rPr lang="en-US" sz="1400" i="1" dirty="0"/>
              <a:t>Networks</a:t>
            </a:r>
            <a:r>
              <a:rPr lang="en-US" sz="1400" dirty="0"/>
              <a:t>. Oxford university press, 2018.</a:t>
            </a:r>
          </a:p>
          <a:p>
            <a:r>
              <a:rPr lang="en-US" sz="1400" dirty="0" err="1"/>
              <a:t>Borgatti</a:t>
            </a:r>
            <a:r>
              <a:rPr lang="en-US" sz="1400" dirty="0"/>
              <a:t>, Stephen P., and Martin G. Everett. "A graph-theoretic perspective on centrality." </a:t>
            </a:r>
            <a:r>
              <a:rPr lang="en-US" sz="1400" i="1" dirty="0"/>
              <a:t>Social networks</a:t>
            </a:r>
            <a:r>
              <a:rPr lang="en-US" sz="1400" dirty="0"/>
              <a:t> 28.4 (2006): 466-484.</a:t>
            </a:r>
          </a:p>
        </p:txBody>
      </p:sp>
      <p:pic>
        <p:nvPicPr>
          <p:cNvPr id="9" name="Picture 8" descr="Background pattern&#10;&#10;Description automatically generated">
            <a:extLst>
              <a:ext uri="{FF2B5EF4-FFF2-40B4-BE49-F238E27FC236}">
                <a16:creationId xmlns:a16="http://schemas.microsoft.com/office/drawing/2014/main" id="{D054DD9F-6089-4D48-93DF-42B298167D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4713" y="282752"/>
            <a:ext cx="1167481" cy="116748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pic>
      <p:sp>
        <p:nvSpPr>
          <p:cNvPr id="11" name="TextBox 10">
            <a:extLst>
              <a:ext uri="{FF2B5EF4-FFF2-40B4-BE49-F238E27FC236}">
                <a16:creationId xmlns:a16="http://schemas.microsoft.com/office/drawing/2014/main" id="{B8A24812-9810-4578-A864-4656167ECCC9}"/>
              </a:ext>
            </a:extLst>
          </p:cNvPr>
          <p:cNvSpPr txBox="1"/>
          <p:nvPr/>
        </p:nvSpPr>
        <p:spPr bwMode="gray">
          <a:xfrm>
            <a:off x="7762194" y="1063177"/>
            <a:ext cx="992931" cy="26376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800" dirty="0"/>
              <a:t>source: Wikipedia</a:t>
            </a:r>
          </a:p>
        </p:txBody>
      </p:sp>
    </p:spTree>
    <p:extLst>
      <p:ext uri="{BB962C8B-B14F-4D97-AF65-F5344CB8AC3E}">
        <p14:creationId xmlns:p14="http://schemas.microsoft.com/office/powerpoint/2010/main" val="418253023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DC180BD-4C80-4A9C-B4D7-E1C18626D54E}"/>
              </a:ext>
            </a:extLst>
          </p:cNvPr>
          <p:cNvSpPr>
            <a:spLocks noGrp="1"/>
          </p:cNvSpPr>
          <p:nvPr>
            <p:ph type="title"/>
          </p:nvPr>
        </p:nvSpPr>
        <p:spPr>
          <a:xfrm>
            <a:off x="478369" y="144001"/>
            <a:ext cx="9169401" cy="555840"/>
          </a:xfrm>
        </p:spPr>
        <p:txBody>
          <a:bodyPr/>
          <a:lstStyle/>
          <a:p>
            <a:r>
              <a:rPr lang="en-US" dirty="0">
                <a:effectLst/>
                <a:latin typeface="Arial" panose="020B0604020202020204" pitchFamily="34" charset="0"/>
              </a:rPr>
              <a:t>Political Blogosphere [Adamic &amp; Glance 2005]</a:t>
            </a:r>
            <a:endParaRPr lang="en-US" dirty="0"/>
          </a:p>
        </p:txBody>
      </p:sp>
      <p:sp>
        <p:nvSpPr>
          <p:cNvPr id="14" name="Text Placeholder 2">
            <a:extLst>
              <a:ext uri="{FF2B5EF4-FFF2-40B4-BE49-F238E27FC236}">
                <a16:creationId xmlns:a16="http://schemas.microsoft.com/office/drawing/2014/main" id="{14A135A6-4245-44B5-9084-7AAD7C0F2DDD}"/>
              </a:ext>
            </a:extLst>
          </p:cNvPr>
          <p:cNvSpPr>
            <a:spLocks noGrp="1"/>
          </p:cNvSpPr>
          <p:nvPr>
            <p:ph type="body" sz="quarter" idx="13"/>
          </p:nvPr>
        </p:nvSpPr>
        <p:spPr>
          <a:xfrm>
            <a:off x="165051" y="6344667"/>
            <a:ext cx="11861897" cy="369332"/>
          </a:xfrm>
        </p:spPr>
        <p:txBody>
          <a:bodyPr/>
          <a:lstStyle/>
          <a:p>
            <a:pPr>
              <a:lnSpc>
                <a:spcPct val="100000"/>
              </a:lnSpc>
            </a:pPr>
            <a:r>
              <a:rPr lang="en-US" sz="1200" u="sng" dirty="0"/>
              <a:t>Source</a:t>
            </a:r>
            <a:r>
              <a:rPr lang="en-US" sz="1200" dirty="0"/>
              <a:t>: Adamic, Lada A., and Natalie Glance. "The political blogosphere and the 2004 US election: divided they blog." </a:t>
            </a:r>
            <a:r>
              <a:rPr lang="en-US" sz="1200" i="1" dirty="0"/>
              <a:t>Proceedings of the 3rd international workshop on Link discovery</a:t>
            </a:r>
            <a:r>
              <a:rPr lang="en-US" sz="1200" dirty="0"/>
              <a:t>. 2005.</a:t>
            </a:r>
          </a:p>
        </p:txBody>
      </p:sp>
      <p:pic>
        <p:nvPicPr>
          <p:cNvPr id="7" name="Picture 6">
            <a:extLst>
              <a:ext uri="{FF2B5EF4-FFF2-40B4-BE49-F238E27FC236}">
                <a16:creationId xmlns:a16="http://schemas.microsoft.com/office/drawing/2014/main" id="{68067F0F-474F-4F6A-B8BC-D04C45972FA4}"/>
              </a:ext>
            </a:extLst>
          </p:cNvPr>
          <p:cNvPicPr>
            <a:picLocks noChangeAspect="1"/>
          </p:cNvPicPr>
          <p:nvPr/>
        </p:nvPicPr>
        <p:blipFill>
          <a:blip r:embed="rId3"/>
          <a:stretch>
            <a:fillRect/>
          </a:stretch>
        </p:blipFill>
        <p:spPr>
          <a:xfrm>
            <a:off x="4743757" y="909146"/>
            <a:ext cx="7056967" cy="4639956"/>
          </a:xfrm>
          <a:prstGeom prst="rect">
            <a:avLst/>
          </a:prstGeom>
          <a:noFill/>
        </p:spPr>
      </p:pic>
      <p:sp>
        <p:nvSpPr>
          <p:cNvPr id="5" name="Slide Number Placeholder 4">
            <a:extLst>
              <a:ext uri="{FF2B5EF4-FFF2-40B4-BE49-F238E27FC236}">
                <a16:creationId xmlns:a16="http://schemas.microsoft.com/office/drawing/2014/main" id="{3FD12B12-3F70-4745-AEB7-2616157D0D69}"/>
              </a:ext>
            </a:extLst>
          </p:cNvPr>
          <p:cNvSpPr>
            <a:spLocks noGrp="1"/>
          </p:cNvSpPr>
          <p:nvPr>
            <p:ph type="sldNum" sz="quarter" idx="17"/>
          </p:nvPr>
        </p:nvSpPr>
        <p:spPr>
          <a:xfrm>
            <a:off x="11180006" y="6486805"/>
            <a:ext cx="771750" cy="260792"/>
          </a:xfrm>
        </p:spPr>
        <p:txBody>
          <a:bodyPr anchor="b">
            <a:normAutofit/>
          </a:bodyPr>
          <a:lstStyle/>
          <a:p>
            <a:pPr>
              <a:spcAft>
                <a:spcPts val="600"/>
              </a:spcAft>
            </a:pPr>
            <a:fld id="{81561042-0DC2-4A04-AA50-F6D44EB20EBA}" type="slidenum">
              <a:rPr lang="en-US" smtClean="0"/>
              <a:pPr>
                <a:spcAft>
                  <a:spcPts val="600"/>
                </a:spcAft>
              </a:pPr>
              <a:t>16</a:t>
            </a:fld>
            <a:endParaRPr lang="en-US"/>
          </a:p>
        </p:txBody>
      </p:sp>
      <p:pic>
        <p:nvPicPr>
          <p:cNvPr id="9" name="Picture 8">
            <a:extLst>
              <a:ext uri="{FF2B5EF4-FFF2-40B4-BE49-F238E27FC236}">
                <a16:creationId xmlns:a16="http://schemas.microsoft.com/office/drawing/2014/main" id="{CDF62603-BBEE-43B7-89CA-408A60F29182}"/>
              </a:ext>
            </a:extLst>
          </p:cNvPr>
          <p:cNvPicPr>
            <a:picLocks noChangeAspect="1"/>
          </p:cNvPicPr>
          <p:nvPr/>
        </p:nvPicPr>
        <p:blipFill>
          <a:blip r:embed="rId4"/>
          <a:stretch>
            <a:fillRect/>
          </a:stretch>
        </p:blipFill>
        <p:spPr>
          <a:xfrm>
            <a:off x="286640" y="1806885"/>
            <a:ext cx="4265388" cy="3430737"/>
          </a:xfrm>
          <a:prstGeom prst="rect">
            <a:avLst/>
          </a:prstGeom>
        </p:spPr>
      </p:pic>
      <p:sp>
        <p:nvSpPr>
          <p:cNvPr id="10" name="TextBox 9">
            <a:extLst>
              <a:ext uri="{FF2B5EF4-FFF2-40B4-BE49-F238E27FC236}">
                <a16:creationId xmlns:a16="http://schemas.microsoft.com/office/drawing/2014/main" id="{226CB85F-7BF2-47B3-AF56-B7D5771AD253}"/>
              </a:ext>
            </a:extLst>
          </p:cNvPr>
          <p:cNvSpPr txBox="1"/>
          <p:nvPr/>
        </p:nvSpPr>
        <p:spPr bwMode="gray">
          <a:xfrm>
            <a:off x="5449530" y="5319481"/>
            <a:ext cx="6676102" cy="877851"/>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r>
              <a:rPr lang="en-US" sz="1400" dirty="0"/>
              <a:t>Larger blogs are more central</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Homophily </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Yellow links show blogs from opposite views commenting on each other</a:t>
            </a:r>
          </a:p>
          <a:p>
            <a:pPr marL="182563" indent="-182563">
              <a:spcBef>
                <a:spcPts val="300"/>
              </a:spcBef>
              <a:spcAft>
                <a:spcPts val="300"/>
              </a:spcAft>
              <a:buClr>
                <a:schemeClr val="accent1"/>
              </a:buClr>
              <a:buSzPct val="90000"/>
              <a:buFont typeface="Arial" panose="020B0604020202020204" pitchFamily="34" charset="0"/>
              <a:buChar char="■"/>
            </a:pPr>
            <a:endParaRPr lang="en-US" sz="1400" dirty="0"/>
          </a:p>
        </p:txBody>
      </p:sp>
      <p:sp>
        <p:nvSpPr>
          <p:cNvPr id="15" name="TextBox 14">
            <a:extLst>
              <a:ext uri="{FF2B5EF4-FFF2-40B4-BE49-F238E27FC236}">
                <a16:creationId xmlns:a16="http://schemas.microsoft.com/office/drawing/2014/main" id="{8D697D0F-F564-43F2-9074-A7B55C5EA9A3}"/>
              </a:ext>
            </a:extLst>
          </p:cNvPr>
          <p:cNvSpPr txBox="1"/>
          <p:nvPr/>
        </p:nvSpPr>
        <p:spPr bwMode="gray">
          <a:xfrm>
            <a:off x="862780" y="1358166"/>
            <a:ext cx="3628103" cy="646331"/>
          </a:xfrm>
          <a:prstGeom prst="rect">
            <a:avLst/>
          </a:prstGeom>
          <a:noFill/>
        </p:spPr>
        <p:txBody>
          <a:bodyPr wrap="square">
            <a:spAutoFit/>
          </a:bodyPr>
          <a:lstStyle/>
          <a:p>
            <a:pPr algn="ctr"/>
            <a:r>
              <a:rPr lang="en-US" sz="1800" b="0" i="0" u="none" strike="noStrike" baseline="0" dirty="0">
                <a:latin typeface="CMBX9"/>
              </a:rPr>
              <a:t>Cumulative distribution of incoming links for political blogs by category</a:t>
            </a:r>
            <a:endParaRPr lang="en-US" dirty="0"/>
          </a:p>
        </p:txBody>
      </p:sp>
      <p:sp>
        <p:nvSpPr>
          <p:cNvPr id="16" name="TextBox 15">
            <a:extLst>
              <a:ext uri="{FF2B5EF4-FFF2-40B4-BE49-F238E27FC236}">
                <a16:creationId xmlns:a16="http://schemas.microsoft.com/office/drawing/2014/main" id="{F9224E3D-9CE9-488F-8F8E-66E4396DBC32}"/>
              </a:ext>
            </a:extLst>
          </p:cNvPr>
          <p:cNvSpPr txBox="1"/>
          <p:nvPr/>
        </p:nvSpPr>
        <p:spPr bwMode="gray">
          <a:xfrm>
            <a:off x="921773" y="5163121"/>
            <a:ext cx="3510115" cy="523220"/>
          </a:xfrm>
          <a:prstGeom prst="rect">
            <a:avLst/>
          </a:prstGeom>
          <a:noFill/>
        </p:spPr>
        <p:txBody>
          <a:bodyPr wrap="square">
            <a:spAutoFit/>
          </a:bodyPr>
          <a:lstStyle/>
          <a:p>
            <a:pPr>
              <a:spcBef>
                <a:spcPts val="300"/>
              </a:spcBef>
              <a:spcAft>
                <a:spcPts val="300"/>
              </a:spcAft>
              <a:buClr>
                <a:schemeClr val="accent1"/>
              </a:buClr>
              <a:buSzPct val="90000"/>
            </a:pPr>
            <a:r>
              <a:rPr lang="en-US" sz="1400" dirty="0"/>
              <a:t>Similar distributions can be fit with lognormal or exponential functions.</a:t>
            </a:r>
          </a:p>
        </p:txBody>
      </p:sp>
    </p:spTree>
    <p:extLst>
      <p:ext uri="{BB962C8B-B14F-4D97-AF65-F5344CB8AC3E}">
        <p14:creationId xmlns:p14="http://schemas.microsoft.com/office/powerpoint/2010/main" val="41737850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256D2B8C-35E7-4DD7-9D63-2CD7211BF163}"/>
              </a:ext>
            </a:extLst>
          </p:cNvPr>
          <p:cNvSpPr>
            <a:spLocks noGrp="1"/>
          </p:cNvSpPr>
          <p:nvPr>
            <p:ph type="title"/>
          </p:nvPr>
        </p:nvSpPr>
        <p:spPr>
          <a:xfrm>
            <a:off x="478369" y="144001"/>
            <a:ext cx="9169401" cy="555840"/>
          </a:xfrm>
        </p:spPr>
        <p:txBody>
          <a:bodyPr/>
          <a:lstStyle/>
          <a:p>
            <a:r>
              <a:rPr lang="en-US" dirty="0"/>
              <a:t>Partisan Asymmetries in Twitter </a:t>
            </a:r>
            <a:r>
              <a:rPr lang="en-US" sz="2000" dirty="0"/>
              <a:t>[Conover et al. 2012]</a:t>
            </a:r>
          </a:p>
        </p:txBody>
      </p:sp>
      <p:sp>
        <p:nvSpPr>
          <p:cNvPr id="14" name="Text Placeholder 2">
            <a:extLst>
              <a:ext uri="{FF2B5EF4-FFF2-40B4-BE49-F238E27FC236}">
                <a16:creationId xmlns:a16="http://schemas.microsoft.com/office/drawing/2014/main" id="{E1768DED-E8E4-4F18-8ECA-FB02AE103161}"/>
              </a:ext>
            </a:extLst>
          </p:cNvPr>
          <p:cNvSpPr>
            <a:spLocks noGrp="1"/>
          </p:cNvSpPr>
          <p:nvPr>
            <p:ph type="body" sz="quarter" idx="13"/>
          </p:nvPr>
        </p:nvSpPr>
        <p:spPr>
          <a:xfrm>
            <a:off x="3627930" y="851291"/>
            <a:ext cx="3311620" cy="2348335"/>
          </a:xfrm>
        </p:spPr>
        <p:txBody>
          <a:bodyPr/>
          <a:lstStyle/>
          <a:p>
            <a:r>
              <a:rPr lang="en-US" dirty="0">
                <a:effectLst/>
                <a:latin typeface="Arial" panose="020B0604020202020204" pitchFamily="34" charset="0"/>
              </a:rPr>
              <a:t>Both groups produce same amount of tweets per capita</a:t>
            </a:r>
          </a:p>
          <a:p>
            <a:r>
              <a:rPr lang="en-US" dirty="0">
                <a:latin typeface="Arial" panose="020B0604020202020204" pitchFamily="34" charset="0"/>
              </a:rPr>
              <a:t>tweets = number of tweets a user posts</a:t>
            </a:r>
          </a:p>
          <a:p>
            <a:r>
              <a:rPr lang="en-US" dirty="0">
                <a:latin typeface="Arial" panose="020B0604020202020204" pitchFamily="34" charset="0"/>
              </a:rPr>
              <a:t>P(tweets) probability of a user </a:t>
            </a:r>
            <a:endParaRPr lang="en-US" dirty="0">
              <a:effectLst/>
              <a:latin typeface="Arial" panose="020B0604020202020204" pitchFamily="34" charset="0"/>
            </a:endParaRPr>
          </a:p>
          <a:p>
            <a:endParaRPr lang="en-US" dirty="0"/>
          </a:p>
        </p:txBody>
      </p:sp>
      <p:sp>
        <p:nvSpPr>
          <p:cNvPr id="5" name="Slide Number Placeholder 4">
            <a:extLst>
              <a:ext uri="{FF2B5EF4-FFF2-40B4-BE49-F238E27FC236}">
                <a16:creationId xmlns:a16="http://schemas.microsoft.com/office/drawing/2014/main" id="{32F7CFEE-1595-4742-9BF7-F8FC775A5C4C}"/>
              </a:ext>
            </a:extLst>
          </p:cNvPr>
          <p:cNvSpPr>
            <a:spLocks noGrp="1"/>
          </p:cNvSpPr>
          <p:nvPr>
            <p:ph type="sldNum" sz="quarter" idx="17"/>
          </p:nvPr>
        </p:nvSpPr>
        <p:spPr>
          <a:xfrm>
            <a:off x="11180006" y="6486805"/>
            <a:ext cx="771750" cy="260792"/>
          </a:xfrm>
        </p:spPr>
        <p:txBody>
          <a:bodyPr anchor="b">
            <a:normAutofit/>
          </a:bodyPr>
          <a:lstStyle/>
          <a:p>
            <a:pPr>
              <a:spcAft>
                <a:spcPts val="600"/>
              </a:spcAft>
            </a:pPr>
            <a:fld id="{81561042-0DC2-4A04-AA50-F6D44EB20EBA}" type="slidenum">
              <a:rPr lang="en-US" smtClean="0"/>
              <a:pPr>
                <a:spcAft>
                  <a:spcPts val="600"/>
                </a:spcAft>
              </a:pPr>
              <a:t>17</a:t>
            </a:fld>
            <a:endParaRPr lang="en-US"/>
          </a:p>
        </p:txBody>
      </p:sp>
      <p:pic>
        <p:nvPicPr>
          <p:cNvPr id="9" name="Picture 8">
            <a:extLst>
              <a:ext uri="{FF2B5EF4-FFF2-40B4-BE49-F238E27FC236}">
                <a16:creationId xmlns:a16="http://schemas.microsoft.com/office/drawing/2014/main" id="{E7724E57-C057-413E-8BFD-1E9551C78FA1}"/>
              </a:ext>
            </a:extLst>
          </p:cNvPr>
          <p:cNvPicPr>
            <a:picLocks noChangeAspect="1"/>
          </p:cNvPicPr>
          <p:nvPr/>
        </p:nvPicPr>
        <p:blipFill>
          <a:blip r:embed="rId3"/>
          <a:stretch>
            <a:fillRect/>
          </a:stretch>
        </p:blipFill>
        <p:spPr>
          <a:xfrm>
            <a:off x="176221" y="3717356"/>
            <a:ext cx="3420498" cy="2656529"/>
          </a:xfrm>
          <a:prstGeom prst="rect">
            <a:avLst/>
          </a:prstGeom>
        </p:spPr>
      </p:pic>
      <p:pic>
        <p:nvPicPr>
          <p:cNvPr id="11" name="Picture 10">
            <a:extLst>
              <a:ext uri="{FF2B5EF4-FFF2-40B4-BE49-F238E27FC236}">
                <a16:creationId xmlns:a16="http://schemas.microsoft.com/office/drawing/2014/main" id="{2678201C-1DD9-4218-AB28-787F2F0F4BA0}"/>
              </a:ext>
            </a:extLst>
          </p:cNvPr>
          <p:cNvPicPr>
            <a:picLocks noChangeAspect="1"/>
          </p:cNvPicPr>
          <p:nvPr/>
        </p:nvPicPr>
        <p:blipFill>
          <a:blip r:embed="rId4"/>
          <a:stretch>
            <a:fillRect/>
          </a:stretch>
        </p:blipFill>
        <p:spPr>
          <a:xfrm>
            <a:off x="176221" y="851291"/>
            <a:ext cx="3420498" cy="2702942"/>
          </a:xfrm>
          <a:prstGeom prst="rect">
            <a:avLst/>
          </a:prstGeom>
        </p:spPr>
      </p:pic>
      <p:pic>
        <p:nvPicPr>
          <p:cNvPr id="17" name="Picture 16">
            <a:extLst>
              <a:ext uri="{FF2B5EF4-FFF2-40B4-BE49-F238E27FC236}">
                <a16:creationId xmlns:a16="http://schemas.microsoft.com/office/drawing/2014/main" id="{FA5A3C51-CA1E-45D7-9428-1AB345DB5A52}"/>
              </a:ext>
            </a:extLst>
          </p:cNvPr>
          <p:cNvPicPr>
            <a:picLocks noChangeAspect="1"/>
          </p:cNvPicPr>
          <p:nvPr/>
        </p:nvPicPr>
        <p:blipFill>
          <a:blip r:embed="rId5"/>
          <a:stretch>
            <a:fillRect/>
          </a:stretch>
        </p:blipFill>
        <p:spPr>
          <a:xfrm>
            <a:off x="6908261" y="1229101"/>
            <a:ext cx="5127990" cy="5019269"/>
          </a:xfrm>
          <a:prstGeom prst="rect">
            <a:avLst/>
          </a:prstGeom>
        </p:spPr>
      </p:pic>
      <p:sp>
        <p:nvSpPr>
          <p:cNvPr id="19" name="TextBox 18">
            <a:extLst>
              <a:ext uri="{FF2B5EF4-FFF2-40B4-BE49-F238E27FC236}">
                <a16:creationId xmlns:a16="http://schemas.microsoft.com/office/drawing/2014/main" id="{92014632-2CCF-41DC-87DE-BADAB01DEA6B}"/>
              </a:ext>
            </a:extLst>
          </p:cNvPr>
          <p:cNvSpPr txBox="1"/>
          <p:nvPr/>
        </p:nvSpPr>
        <p:spPr bwMode="gray">
          <a:xfrm>
            <a:off x="3596719" y="3717356"/>
            <a:ext cx="3609166" cy="1754326"/>
          </a:xfrm>
          <a:prstGeom prst="rect">
            <a:avLst/>
          </a:prstGeom>
          <a:noFill/>
        </p:spPr>
        <p:txBody>
          <a:bodyPr wrap="square">
            <a:spAutoFit/>
          </a:bodyPr>
          <a:lstStyle/>
          <a:p>
            <a:r>
              <a:rPr lang="en-US" dirty="0">
                <a:latin typeface="Arial" panose="020B0604020202020204" pitchFamily="34" charset="0"/>
              </a:rPr>
              <a:t>R</a:t>
            </a:r>
            <a:r>
              <a:rPr lang="en-US" dirty="0">
                <a:effectLst/>
                <a:latin typeface="Arial" panose="020B0604020202020204" pitchFamily="34" charset="0"/>
              </a:rPr>
              <a:t>ight-leaning produce 2x more political content </a:t>
            </a:r>
          </a:p>
          <a:p>
            <a:endParaRPr lang="en-US" dirty="0">
              <a:effectLst/>
              <a:latin typeface="Arial" panose="020B0604020202020204" pitchFamily="34" charset="0"/>
            </a:endParaRPr>
          </a:p>
          <a:p>
            <a:r>
              <a:rPr lang="en-US" dirty="0">
                <a:effectLst/>
                <a:latin typeface="Arial" panose="020B0604020202020204" pitchFamily="34" charset="0"/>
              </a:rPr>
              <a:t>One or more political hash tags </a:t>
            </a:r>
          </a:p>
          <a:p>
            <a:pPr marL="285750" indent="-285750">
              <a:buFont typeface="Arial" panose="020B0604020202020204" pitchFamily="34" charset="0"/>
              <a:buChar char="•"/>
            </a:pPr>
            <a:r>
              <a:rPr lang="en-US" dirty="0">
                <a:effectLst/>
                <a:latin typeface="Arial" panose="020B0604020202020204" pitchFamily="34" charset="0"/>
              </a:rPr>
              <a:t>Right-leaning= 22% of tweets </a:t>
            </a:r>
          </a:p>
          <a:p>
            <a:pPr marL="285750" indent="-285750">
              <a:buFont typeface="Arial" panose="020B0604020202020204" pitchFamily="34" charset="0"/>
              <a:buChar char="•"/>
            </a:pPr>
            <a:r>
              <a:rPr lang="en-US" dirty="0">
                <a:effectLst/>
                <a:latin typeface="Arial" panose="020B0604020202020204" pitchFamily="34" charset="0"/>
              </a:rPr>
              <a:t>Left-leaning= 12% of tweets</a:t>
            </a:r>
            <a:endParaRPr lang="en-US" dirty="0"/>
          </a:p>
        </p:txBody>
      </p:sp>
      <p:sp>
        <p:nvSpPr>
          <p:cNvPr id="21" name="TextBox 20">
            <a:extLst>
              <a:ext uri="{FF2B5EF4-FFF2-40B4-BE49-F238E27FC236}">
                <a16:creationId xmlns:a16="http://schemas.microsoft.com/office/drawing/2014/main" id="{CAA4485F-00C7-4145-8FF1-F6FC46B00183}"/>
              </a:ext>
            </a:extLst>
          </p:cNvPr>
          <p:cNvSpPr txBox="1"/>
          <p:nvPr/>
        </p:nvSpPr>
        <p:spPr bwMode="gray">
          <a:xfrm>
            <a:off x="71562" y="6571748"/>
            <a:ext cx="11632758" cy="276999"/>
          </a:xfrm>
          <a:prstGeom prst="rect">
            <a:avLst/>
          </a:prstGeom>
          <a:noFill/>
        </p:spPr>
        <p:txBody>
          <a:bodyPr wrap="square">
            <a:spAutoFit/>
          </a:bodyPr>
          <a:lstStyle/>
          <a:p>
            <a:r>
              <a:rPr lang="en-US" sz="1200" u="sng" dirty="0"/>
              <a:t>source:</a:t>
            </a:r>
            <a:r>
              <a:rPr lang="en-US" sz="1200" dirty="0"/>
              <a:t> Conover, Michael D., et al. "Partisan asymmetries in online political activity." </a:t>
            </a:r>
            <a:r>
              <a:rPr lang="en-US" sz="1200" i="1" dirty="0"/>
              <a:t>EPJ Data Science</a:t>
            </a:r>
            <a:r>
              <a:rPr lang="en-US" sz="1200" dirty="0"/>
              <a:t> 1.1 (2012): 6.</a:t>
            </a:r>
          </a:p>
        </p:txBody>
      </p:sp>
    </p:spTree>
    <p:extLst>
      <p:ext uri="{BB962C8B-B14F-4D97-AF65-F5344CB8AC3E}">
        <p14:creationId xmlns:p14="http://schemas.microsoft.com/office/powerpoint/2010/main" val="17319345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7BEC5-D0B7-4823-AE37-D9979EFD340A}"/>
              </a:ext>
            </a:extLst>
          </p:cNvPr>
          <p:cNvSpPr>
            <a:spLocks noGrp="1"/>
          </p:cNvSpPr>
          <p:nvPr>
            <p:ph type="title"/>
          </p:nvPr>
        </p:nvSpPr>
        <p:spPr>
          <a:xfrm>
            <a:off x="478369" y="144001"/>
            <a:ext cx="9169401" cy="576293"/>
          </a:xfrm>
        </p:spPr>
        <p:txBody>
          <a:bodyPr/>
          <a:lstStyle/>
          <a:p>
            <a:r>
              <a:rPr lang="pt-BR" dirty="0"/>
              <a:t>Motifs </a:t>
            </a:r>
            <a:r>
              <a:rPr lang="pt-BR" sz="1800" dirty="0"/>
              <a:t>[Milo 2002]</a:t>
            </a:r>
            <a:endParaRPr lang="en-US" dirty="0"/>
          </a:p>
        </p:txBody>
      </p:sp>
      <p:sp>
        <p:nvSpPr>
          <p:cNvPr id="4" name="Slide Number Placeholder 3">
            <a:extLst>
              <a:ext uri="{FF2B5EF4-FFF2-40B4-BE49-F238E27FC236}">
                <a16:creationId xmlns:a16="http://schemas.microsoft.com/office/drawing/2014/main" id="{C6ED6B70-8F4E-46C0-82BC-3EE651DDBE22}"/>
              </a:ext>
            </a:extLst>
          </p:cNvPr>
          <p:cNvSpPr>
            <a:spLocks noGrp="1"/>
          </p:cNvSpPr>
          <p:nvPr>
            <p:ph type="sldNum" sz="quarter" idx="12"/>
          </p:nvPr>
        </p:nvSpPr>
        <p:spPr/>
        <p:txBody>
          <a:bodyPr/>
          <a:lstStyle/>
          <a:p>
            <a:fld id="{81561042-0DC2-4A04-AA50-F6D44EB20EBA}" type="slidenum">
              <a:rPr lang="en-US" smtClean="0"/>
              <a:t>18</a:t>
            </a:fld>
            <a:endParaRPr lang="en-US"/>
          </a:p>
        </p:txBody>
      </p:sp>
      <p:sp>
        <p:nvSpPr>
          <p:cNvPr id="6" name="TextBox 5">
            <a:extLst>
              <a:ext uri="{FF2B5EF4-FFF2-40B4-BE49-F238E27FC236}">
                <a16:creationId xmlns:a16="http://schemas.microsoft.com/office/drawing/2014/main" id="{C842B4BB-8E62-49A9-82D3-5D673EB3D4B9}"/>
              </a:ext>
            </a:extLst>
          </p:cNvPr>
          <p:cNvSpPr txBox="1"/>
          <p:nvPr/>
        </p:nvSpPr>
        <p:spPr bwMode="gray">
          <a:xfrm>
            <a:off x="240243" y="6581001"/>
            <a:ext cx="8828805" cy="276999"/>
          </a:xfrm>
          <a:prstGeom prst="rect">
            <a:avLst/>
          </a:prstGeom>
          <a:noFill/>
        </p:spPr>
        <p:txBody>
          <a:bodyPr wrap="square">
            <a:spAutoFit/>
          </a:bodyPr>
          <a:lstStyle/>
          <a:p>
            <a:r>
              <a:rPr lang="en-US" sz="1200" b="1" i="0" u="none" strike="noStrike" baseline="0" dirty="0">
                <a:latin typeface="MinionPro-Regular"/>
              </a:rPr>
              <a:t>[Milo 2002] </a:t>
            </a:r>
            <a:r>
              <a:rPr lang="en-US" sz="1200" b="0" i="0" u="none" strike="noStrike" baseline="0" dirty="0">
                <a:latin typeface="MinionPro-Regular"/>
              </a:rPr>
              <a:t>Milo, R. </a:t>
            </a:r>
            <a:r>
              <a:rPr lang="en-US" sz="1200" b="0" i="1" u="none" strike="noStrike" baseline="0" dirty="0">
                <a:latin typeface="MinionPro-It"/>
              </a:rPr>
              <a:t>et al</a:t>
            </a:r>
            <a:r>
              <a:rPr lang="en-US" sz="1200" b="0" i="0" u="none" strike="noStrike" baseline="0" dirty="0">
                <a:latin typeface="MinionPro-Regular"/>
              </a:rPr>
              <a:t>. Network motifs: Simple building blocks of complex networks. </a:t>
            </a:r>
            <a:r>
              <a:rPr lang="en-US" sz="1200" b="0" i="1" u="none" strike="noStrike" baseline="0" dirty="0">
                <a:latin typeface="MinionPro-It"/>
              </a:rPr>
              <a:t>Science </a:t>
            </a:r>
            <a:r>
              <a:rPr lang="en-US" sz="1200" b="1" i="0" u="none" strike="noStrike" baseline="0" dirty="0">
                <a:latin typeface="MinionPro-Bold"/>
              </a:rPr>
              <a:t>298</a:t>
            </a:r>
            <a:r>
              <a:rPr lang="en-US" sz="1200" b="0" i="0" u="none" strike="noStrike" baseline="0" dirty="0">
                <a:latin typeface="MinionPro-Regular"/>
              </a:rPr>
              <a:t>, 824–827 (2002).</a:t>
            </a:r>
            <a:endParaRPr lang="en-US" sz="3600" dirty="0"/>
          </a:p>
        </p:txBody>
      </p:sp>
      <p:pic>
        <p:nvPicPr>
          <p:cNvPr id="8" name="Picture 7">
            <a:extLst>
              <a:ext uri="{FF2B5EF4-FFF2-40B4-BE49-F238E27FC236}">
                <a16:creationId xmlns:a16="http://schemas.microsoft.com/office/drawing/2014/main" id="{A694893F-EF84-4CDB-932F-35FFE3AA9CA3}"/>
              </a:ext>
            </a:extLst>
          </p:cNvPr>
          <p:cNvPicPr>
            <a:picLocks noChangeAspect="1"/>
          </p:cNvPicPr>
          <p:nvPr/>
        </p:nvPicPr>
        <p:blipFill>
          <a:blip r:embed="rId2"/>
          <a:stretch>
            <a:fillRect/>
          </a:stretch>
        </p:blipFill>
        <p:spPr>
          <a:xfrm>
            <a:off x="1113684" y="885795"/>
            <a:ext cx="4134851" cy="2688131"/>
          </a:xfrm>
          <a:prstGeom prst="rect">
            <a:avLst/>
          </a:prstGeom>
        </p:spPr>
      </p:pic>
      <p:pic>
        <p:nvPicPr>
          <p:cNvPr id="14" name="Picture 13">
            <a:extLst>
              <a:ext uri="{FF2B5EF4-FFF2-40B4-BE49-F238E27FC236}">
                <a16:creationId xmlns:a16="http://schemas.microsoft.com/office/drawing/2014/main" id="{3EF959CF-B73C-4F9B-B54E-92C6AD8500D5}"/>
              </a:ext>
            </a:extLst>
          </p:cNvPr>
          <p:cNvPicPr>
            <a:picLocks noChangeAspect="1"/>
          </p:cNvPicPr>
          <p:nvPr/>
        </p:nvPicPr>
        <p:blipFill>
          <a:blip r:embed="rId3"/>
          <a:stretch>
            <a:fillRect/>
          </a:stretch>
        </p:blipFill>
        <p:spPr>
          <a:xfrm>
            <a:off x="1472930" y="3943564"/>
            <a:ext cx="3590139" cy="2267798"/>
          </a:xfrm>
          <a:prstGeom prst="rect">
            <a:avLst/>
          </a:prstGeom>
        </p:spPr>
      </p:pic>
      <p:pic>
        <p:nvPicPr>
          <p:cNvPr id="16" name="Picture 15">
            <a:extLst>
              <a:ext uri="{FF2B5EF4-FFF2-40B4-BE49-F238E27FC236}">
                <a16:creationId xmlns:a16="http://schemas.microsoft.com/office/drawing/2014/main" id="{0844D47F-C6FD-4705-8537-AD60C57001A0}"/>
              </a:ext>
            </a:extLst>
          </p:cNvPr>
          <p:cNvPicPr>
            <a:picLocks noChangeAspect="1"/>
          </p:cNvPicPr>
          <p:nvPr/>
        </p:nvPicPr>
        <p:blipFill>
          <a:blip r:embed="rId4"/>
          <a:stretch>
            <a:fillRect/>
          </a:stretch>
        </p:blipFill>
        <p:spPr>
          <a:xfrm>
            <a:off x="6360342" y="2956912"/>
            <a:ext cx="4756607" cy="3790685"/>
          </a:xfrm>
          <a:prstGeom prst="rect">
            <a:avLst/>
          </a:prstGeom>
        </p:spPr>
      </p:pic>
      <p:sp>
        <p:nvSpPr>
          <p:cNvPr id="19" name="TextBox 18">
            <a:extLst>
              <a:ext uri="{FF2B5EF4-FFF2-40B4-BE49-F238E27FC236}">
                <a16:creationId xmlns:a16="http://schemas.microsoft.com/office/drawing/2014/main" id="{26388E57-39EE-4AE9-9E9D-BADB036B5667}"/>
              </a:ext>
            </a:extLst>
          </p:cNvPr>
          <p:cNvSpPr txBox="1"/>
          <p:nvPr/>
        </p:nvSpPr>
        <p:spPr bwMode="gray">
          <a:xfrm>
            <a:off x="5731496" y="977604"/>
            <a:ext cx="6014301" cy="2596322"/>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sz="1400" b="1" dirty="0"/>
              <a:t>Remarks</a:t>
            </a:r>
          </a:p>
          <a:p>
            <a:pPr marL="171450" indent="-171450">
              <a:spcBef>
                <a:spcPts val="300"/>
              </a:spcBef>
              <a:spcAft>
                <a:spcPts val="300"/>
              </a:spcAft>
              <a:buClr>
                <a:schemeClr val="accent1"/>
              </a:buClr>
              <a:buSzPct val="90000"/>
              <a:buFont typeface="Arial" panose="020B0604020202020204" pitchFamily="34" charset="0"/>
              <a:buChar char="•"/>
            </a:pPr>
            <a:r>
              <a:rPr lang="pt-BR" sz="1400" dirty="0"/>
              <a:t>Number of motifs grow exponentially with the number of </a:t>
            </a:r>
            <a:r>
              <a:rPr lang="pt-BR" sz="1400" dirty="0" err="1"/>
              <a:t>edges</a:t>
            </a:r>
            <a:endParaRPr lang="pt-BR" sz="1400" dirty="0"/>
          </a:p>
          <a:p>
            <a:pPr marL="171450" indent="-171450">
              <a:spcBef>
                <a:spcPts val="300"/>
              </a:spcBef>
              <a:spcAft>
                <a:spcPts val="300"/>
              </a:spcAft>
              <a:buClr>
                <a:schemeClr val="accent1"/>
              </a:buClr>
              <a:buSzPct val="90000"/>
              <a:buFont typeface="Arial" panose="020B0604020202020204" pitchFamily="34" charset="0"/>
              <a:buChar char="•"/>
            </a:pPr>
            <a:r>
              <a:rPr lang="pt-BR" sz="1400" dirty="0"/>
              <a:t>Real networks tend to be rich in motifs, whereas Random networks </a:t>
            </a:r>
            <a:r>
              <a:rPr lang="pt-BR" sz="1400" dirty="0" err="1"/>
              <a:t>not</a:t>
            </a:r>
            <a:r>
              <a:rPr lang="pt-BR" sz="1400" dirty="0"/>
              <a:t>.</a:t>
            </a:r>
          </a:p>
          <a:p>
            <a:pPr marL="171450" indent="-171450">
              <a:spcBef>
                <a:spcPts val="300"/>
              </a:spcBef>
              <a:spcAft>
                <a:spcPts val="300"/>
              </a:spcAft>
              <a:buClr>
                <a:schemeClr val="accent1"/>
              </a:buClr>
              <a:buSzPct val="90000"/>
              <a:buFont typeface="Arial" panose="020B0604020202020204" pitchFamily="34" charset="0"/>
              <a:buChar char="•"/>
            </a:pPr>
            <a:r>
              <a:rPr lang="pt-BR" sz="1400" dirty="0"/>
              <a:t>As Real networks evolve, their motif count remains stable, whereas in Random networks, it colapses.</a:t>
            </a:r>
          </a:p>
          <a:p>
            <a:pPr marL="171450" indent="-171450">
              <a:spcBef>
                <a:spcPts val="300"/>
              </a:spcBef>
              <a:spcAft>
                <a:spcPts val="300"/>
              </a:spcAft>
              <a:buClr>
                <a:schemeClr val="accent1"/>
              </a:buClr>
              <a:buSzPct val="90000"/>
              <a:buFont typeface="Arial" panose="020B0604020202020204" pitchFamily="34" charset="0"/>
              <a:buChar char="•"/>
            </a:pPr>
            <a:r>
              <a:rPr lang="pt-BR" sz="1400" dirty="0"/>
              <a:t>This might suggest that motifs provide struture to the proper functioning of these networks</a:t>
            </a:r>
          </a:p>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p:spTree>
    <p:extLst>
      <p:ext uri="{BB962C8B-B14F-4D97-AF65-F5344CB8AC3E}">
        <p14:creationId xmlns:p14="http://schemas.microsoft.com/office/powerpoint/2010/main" val="588347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8C203-A9DC-4FBB-A49C-D5B7FB34D287}"/>
              </a:ext>
            </a:extLst>
          </p:cNvPr>
          <p:cNvSpPr>
            <a:spLocks noGrp="1"/>
          </p:cNvSpPr>
          <p:nvPr>
            <p:ph type="title"/>
          </p:nvPr>
        </p:nvSpPr>
        <p:spPr/>
        <p:txBody>
          <a:bodyPr/>
          <a:lstStyle/>
          <a:p>
            <a:r>
              <a:rPr lang="pt-BR" dirty="0"/>
              <a:t>Motifs in real networks</a:t>
            </a:r>
            <a:endParaRPr lang="en-US" dirty="0"/>
          </a:p>
        </p:txBody>
      </p:sp>
      <p:sp>
        <p:nvSpPr>
          <p:cNvPr id="3" name="Content Placeholder 2">
            <a:extLst>
              <a:ext uri="{FF2B5EF4-FFF2-40B4-BE49-F238E27FC236}">
                <a16:creationId xmlns:a16="http://schemas.microsoft.com/office/drawing/2014/main" id="{7C7997FF-4ED9-43F8-BF60-58A8A897F041}"/>
              </a:ext>
            </a:extLst>
          </p:cNvPr>
          <p:cNvSpPr>
            <a:spLocks noGrp="1"/>
          </p:cNvSpPr>
          <p:nvPr>
            <p:ph idx="1"/>
          </p:nvPr>
        </p:nvSpPr>
        <p:spPr>
          <a:xfrm>
            <a:off x="2401540" y="908817"/>
            <a:ext cx="1404219" cy="309316"/>
          </a:xfrm>
        </p:spPr>
        <p:txBody>
          <a:bodyPr/>
          <a:lstStyle/>
          <a:p>
            <a:pPr algn="ctr"/>
            <a:r>
              <a:rPr lang="pt-BR" dirty="0"/>
              <a:t>Biological</a:t>
            </a:r>
            <a:endParaRPr lang="en-US" dirty="0"/>
          </a:p>
        </p:txBody>
      </p:sp>
      <p:sp>
        <p:nvSpPr>
          <p:cNvPr id="4" name="Slide Number Placeholder 3">
            <a:extLst>
              <a:ext uri="{FF2B5EF4-FFF2-40B4-BE49-F238E27FC236}">
                <a16:creationId xmlns:a16="http://schemas.microsoft.com/office/drawing/2014/main" id="{B4058389-501C-4237-9BDA-E9ACE3641758}"/>
              </a:ext>
            </a:extLst>
          </p:cNvPr>
          <p:cNvSpPr>
            <a:spLocks noGrp="1"/>
          </p:cNvSpPr>
          <p:nvPr>
            <p:ph type="sldNum" sz="quarter" idx="12"/>
          </p:nvPr>
        </p:nvSpPr>
        <p:spPr/>
        <p:txBody>
          <a:bodyPr/>
          <a:lstStyle/>
          <a:p>
            <a:fld id="{81561042-0DC2-4A04-AA50-F6D44EB20EBA}" type="slidenum">
              <a:rPr lang="en-US" smtClean="0"/>
              <a:t>19</a:t>
            </a:fld>
            <a:endParaRPr lang="en-US"/>
          </a:p>
        </p:txBody>
      </p:sp>
      <p:pic>
        <p:nvPicPr>
          <p:cNvPr id="6" name="Picture 5">
            <a:extLst>
              <a:ext uri="{FF2B5EF4-FFF2-40B4-BE49-F238E27FC236}">
                <a16:creationId xmlns:a16="http://schemas.microsoft.com/office/drawing/2014/main" id="{552F2F36-2CDE-4472-841F-93DAA6B383A0}"/>
              </a:ext>
            </a:extLst>
          </p:cNvPr>
          <p:cNvPicPr>
            <a:picLocks noChangeAspect="1"/>
          </p:cNvPicPr>
          <p:nvPr/>
        </p:nvPicPr>
        <p:blipFill>
          <a:blip r:embed="rId2"/>
          <a:stretch>
            <a:fillRect/>
          </a:stretch>
        </p:blipFill>
        <p:spPr>
          <a:xfrm>
            <a:off x="131849" y="1406129"/>
            <a:ext cx="5943600" cy="3453713"/>
          </a:xfrm>
          <a:prstGeom prst="rect">
            <a:avLst/>
          </a:prstGeom>
        </p:spPr>
        <p:style>
          <a:lnRef idx="2">
            <a:schemeClr val="accent6"/>
          </a:lnRef>
          <a:fillRef idx="1">
            <a:schemeClr val="lt1"/>
          </a:fillRef>
          <a:effectRef idx="0">
            <a:schemeClr val="accent6"/>
          </a:effectRef>
          <a:fontRef idx="minor">
            <a:schemeClr val="dk1"/>
          </a:fontRef>
        </p:style>
      </p:pic>
      <p:pic>
        <p:nvPicPr>
          <p:cNvPr id="8" name="Picture 7">
            <a:extLst>
              <a:ext uri="{FF2B5EF4-FFF2-40B4-BE49-F238E27FC236}">
                <a16:creationId xmlns:a16="http://schemas.microsoft.com/office/drawing/2014/main" id="{155E7B78-7216-4400-9BE9-A5664D508F95}"/>
              </a:ext>
            </a:extLst>
          </p:cNvPr>
          <p:cNvPicPr>
            <a:picLocks noChangeAspect="1"/>
          </p:cNvPicPr>
          <p:nvPr/>
        </p:nvPicPr>
        <p:blipFill>
          <a:blip r:embed="rId3"/>
          <a:stretch>
            <a:fillRect/>
          </a:stretch>
        </p:blipFill>
        <p:spPr>
          <a:xfrm>
            <a:off x="6175070" y="1570713"/>
            <a:ext cx="5943600" cy="3156912"/>
          </a:xfrm>
          <a:prstGeom prst="rect">
            <a:avLst/>
          </a:prstGeom>
        </p:spPr>
        <p:style>
          <a:lnRef idx="2">
            <a:schemeClr val="accent6"/>
          </a:lnRef>
          <a:fillRef idx="1">
            <a:schemeClr val="lt1"/>
          </a:fillRef>
          <a:effectRef idx="0">
            <a:schemeClr val="accent6"/>
          </a:effectRef>
          <a:fontRef idx="minor">
            <a:schemeClr val="dk1"/>
          </a:fontRef>
        </p:style>
      </p:pic>
      <p:pic>
        <p:nvPicPr>
          <p:cNvPr id="12" name="Picture 11">
            <a:extLst>
              <a:ext uri="{FF2B5EF4-FFF2-40B4-BE49-F238E27FC236}">
                <a16:creationId xmlns:a16="http://schemas.microsoft.com/office/drawing/2014/main" id="{6E7DF9B9-0F57-491E-BB93-17027AD5BD32}"/>
              </a:ext>
            </a:extLst>
          </p:cNvPr>
          <p:cNvPicPr>
            <a:picLocks noChangeAspect="1"/>
          </p:cNvPicPr>
          <p:nvPr/>
        </p:nvPicPr>
        <p:blipFill>
          <a:blip r:embed="rId4"/>
          <a:stretch>
            <a:fillRect/>
          </a:stretch>
        </p:blipFill>
        <p:spPr>
          <a:xfrm>
            <a:off x="6175070" y="1414220"/>
            <a:ext cx="5943600" cy="225136"/>
          </a:xfrm>
          <a:prstGeom prst="rect">
            <a:avLst/>
          </a:prstGeom>
        </p:spPr>
        <p:style>
          <a:lnRef idx="2">
            <a:schemeClr val="accent6"/>
          </a:lnRef>
          <a:fillRef idx="1">
            <a:schemeClr val="lt1"/>
          </a:fillRef>
          <a:effectRef idx="0">
            <a:schemeClr val="accent6"/>
          </a:effectRef>
          <a:fontRef idx="minor">
            <a:schemeClr val="dk1"/>
          </a:fontRef>
        </p:style>
      </p:pic>
      <p:sp>
        <p:nvSpPr>
          <p:cNvPr id="13" name="Content Placeholder 2">
            <a:extLst>
              <a:ext uri="{FF2B5EF4-FFF2-40B4-BE49-F238E27FC236}">
                <a16:creationId xmlns:a16="http://schemas.microsoft.com/office/drawing/2014/main" id="{EE23D75D-3CD7-4CD3-9B51-FC77FFE13C09}"/>
              </a:ext>
            </a:extLst>
          </p:cNvPr>
          <p:cNvSpPr txBox="1">
            <a:spLocks/>
          </p:cNvSpPr>
          <p:nvPr/>
        </p:nvSpPr>
        <p:spPr bwMode="gray">
          <a:xfrm>
            <a:off x="8297550" y="912461"/>
            <a:ext cx="1698641" cy="309315"/>
          </a:xfrm>
          <a:prstGeom prst="rect">
            <a:avLst/>
          </a:prstGeom>
        </p:spPr>
        <p:txBody>
          <a:bodyPr vert="horz" wrap="square"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pt-BR" dirty="0"/>
              <a:t>Technological</a:t>
            </a:r>
            <a:endParaRPr lang="en-US" dirty="0"/>
          </a:p>
        </p:txBody>
      </p:sp>
      <p:sp>
        <p:nvSpPr>
          <p:cNvPr id="17" name="TextBox 16">
            <a:extLst>
              <a:ext uri="{FF2B5EF4-FFF2-40B4-BE49-F238E27FC236}">
                <a16:creationId xmlns:a16="http://schemas.microsoft.com/office/drawing/2014/main" id="{ADB01C66-68F2-4E10-B3FA-5AA5AD7BCBB5}"/>
              </a:ext>
            </a:extLst>
          </p:cNvPr>
          <p:cNvSpPr txBox="1"/>
          <p:nvPr/>
        </p:nvSpPr>
        <p:spPr bwMode="gray">
          <a:xfrm>
            <a:off x="240243" y="6581001"/>
            <a:ext cx="8828805" cy="276999"/>
          </a:xfrm>
          <a:prstGeom prst="rect">
            <a:avLst/>
          </a:prstGeom>
          <a:noFill/>
        </p:spPr>
        <p:txBody>
          <a:bodyPr wrap="square">
            <a:spAutoFit/>
          </a:bodyPr>
          <a:lstStyle/>
          <a:p>
            <a:r>
              <a:rPr lang="en-US" sz="1200" b="0" i="0" u="none" strike="noStrike" baseline="0" dirty="0">
                <a:latin typeface="MinionPro-Regular"/>
              </a:rPr>
              <a:t>Milo, R. </a:t>
            </a:r>
            <a:r>
              <a:rPr lang="en-US" sz="1200" b="0" i="1" u="none" strike="noStrike" baseline="0" dirty="0">
                <a:latin typeface="MinionPro-It"/>
              </a:rPr>
              <a:t>et al</a:t>
            </a:r>
            <a:r>
              <a:rPr lang="en-US" sz="1200" b="0" i="0" u="none" strike="noStrike" baseline="0" dirty="0">
                <a:latin typeface="MinionPro-Regular"/>
              </a:rPr>
              <a:t>. Network motifs: Simple building blocks of complex networks. </a:t>
            </a:r>
            <a:r>
              <a:rPr lang="en-US" sz="1200" b="0" i="1" u="none" strike="noStrike" baseline="0" dirty="0">
                <a:latin typeface="MinionPro-It"/>
              </a:rPr>
              <a:t>Science </a:t>
            </a:r>
            <a:r>
              <a:rPr lang="en-US" sz="1200" b="1" i="0" u="none" strike="noStrike" baseline="0" dirty="0">
                <a:latin typeface="MinionPro-Bold"/>
              </a:rPr>
              <a:t>298</a:t>
            </a:r>
            <a:r>
              <a:rPr lang="en-US" sz="1200" b="0" i="0" u="none" strike="noStrike" baseline="0" dirty="0">
                <a:latin typeface="MinionPro-Regular"/>
              </a:rPr>
              <a:t>, 824–827 (2002).</a:t>
            </a:r>
            <a:endParaRPr lang="en-US" sz="3600" dirty="0"/>
          </a:p>
        </p:txBody>
      </p:sp>
    </p:spTree>
    <p:extLst>
      <p:ext uri="{BB962C8B-B14F-4D97-AF65-F5344CB8AC3E}">
        <p14:creationId xmlns:p14="http://schemas.microsoft.com/office/powerpoint/2010/main" val="114598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8870849E-B3B3-44DF-884B-064524CC6208}"/>
              </a:ext>
            </a:extLst>
          </p:cNvPr>
          <p:cNvSpPr/>
          <p:nvPr/>
        </p:nvSpPr>
        <p:spPr bwMode="gray">
          <a:xfrm>
            <a:off x="116359" y="4116987"/>
            <a:ext cx="11923318" cy="27713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1" name="Title 1">
            <a:extLst>
              <a:ext uri="{FF2B5EF4-FFF2-40B4-BE49-F238E27FC236}">
                <a16:creationId xmlns:a16="http://schemas.microsoft.com/office/drawing/2014/main" id="{2A3E6B62-D9AB-4C57-96C0-33732E613EFA}"/>
              </a:ext>
            </a:extLst>
          </p:cNvPr>
          <p:cNvSpPr>
            <a:spLocks noGrp="1"/>
          </p:cNvSpPr>
          <p:nvPr>
            <p:ph type="title"/>
          </p:nvPr>
        </p:nvSpPr>
        <p:spPr>
          <a:xfrm>
            <a:off x="478369" y="144001"/>
            <a:ext cx="9169401" cy="555840"/>
          </a:xfrm>
        </p:spPr>
        <p:txBody>
          <a:bodyPr/>
          <a:lstStyle/>
          <a:p>
            <a:r>
              <a:rPr lang="en-US" dirty="0"/>
              <a:t>The Strength of Weak Ties </a:t>
            </a:r>
            <a:r>
              <a:rPr lang="en-US" sz="1600" dirty="0"/>
              <a:t>[</a:t>
            </a:r>
            <a:r>
              <a:rPr lang="en-US" sz="1600" dirty="0" err="1"/>
              <a:t>Granovetter</a:t>
            </a:r>
            <a:r>
              <a:rPr lang="en-US" sz="1600" dirty="0"/>
              <a:t> 73]</a:t>
            </a:r>
            <a:endParaRPr lang="en-US" dirty="0"/>
          </a:p>
        </p:txBody>
      </p:sp>
      <p:sp>
        <p:nvSpPr>
          <p:cNvPr id="13" name="Text Placeholder 2">
            <a:extLst>
              <a:ext uri="{FF2B5EF4-FFF2-40B4-BE49-F238E27FC236}">
                <a16:creationId xmlns:a16="http://schemas.microsoft.com/office/drawing/2014/main" id="{E888B757-123D-4D6A-A6C1-82B212AAEEF4}"/>
              </a:ext>
            </a:extLst>
          </p:cNvPr>
          <p:cNvSpPr>
            <a:spLocks noGrp="1"/>
          </p:cNvSpPr>
          <p:nvPr>
            <p:ph type="body" sz="quarter" idx="13"/>
          </p:nvPr>
        </p:nvSpPr>
        <p:spPr>
          <a:xfrm>
            <a:off x="7290693" y="820022"/>
            <a:ext cx="4748984" cy="3278366"/>
          </a:xfrm>
        </p:spPr>
        <p:txBody>
          <a:bodyPr/>
          <a:lstStyle/>
          <a:p>
            <a:r>
              <a:rPr lang="en-US" u="sng" dirty="0"/>
              <a:t>Interesting facts:</a:t>
            </a:r>
          </a:p>
          <a:p>
            <a:pPr marL="342900" indent="-342900">
              <a:buFont typeface="Arial" panose="020B0604020202020204" pitchFamily="34" charset="0"/>
              <a:buChar char="•"/>
            </a:pPr>
            <a:r>
              <a:rPr lang="en-US" sz="1600" dirty="0"/>
              <a:t>Most people change jobs voluntarily</a:t>
            </a:r>
          </a:p>
          <a:p>
            <a:pPr marL="342900" indent="-342900">
              <a:buFont typeface="Arial" panose="020B0604020202020204" pitchFamily="34" charset="0"/>
              <a:buChar char="•"/>
            </a:pPr>
            <a:r>
              <a:rPr lang="en-US" sz="1600" dirty="0"/>
              <a:t>56% found new jobs through personal contacts</a:t>
            </a:r>
          </a:p>
          <a:p>
            <a:pPr marL="342900" indent="-342900">
              <a:buFont typeface="Arial" panose="020B0604020202020204" pitchFamily="34" charset="0"/>
              <a:buChar char="•"/>
            </a:pPr>
            <a:r>
              <a:rPr lang="en-US" sz="1600" dirty="0"/>
              <a:t>3/4 of the highest income categories</a:t>
            </a:r>
          </a:p>
          <a:p>
            <a:pPr marL="342900" indent="-342900">
              <a:buFont typeface="Arial" panose="020B0604020202020204" pitchFamily="34" charset="0"/>
              <a:buChar char="•"/>
            </a:pPr>
            <a:r>
              <a:rPr lang="en-US" sz="1600" dirty="0"/>
              <a:t>More difficult to change if&gt;5 years in a job</a:t>
            </a:r>
          </a:p>
          <a:p>
            <a:pPr marL="342900" indent="-342900">
              <a:buFont typeface="Arial" panose="020B0604020202020204" pitchFamily="34" charset="0"/>
              <a:buChar char="•"/>
            </a:pPr>
            <a:r>
              <a:rPr lang="en-US" sz="1600" dirty="0"/>
              <a:t>People with 2 to 5 years in a job were more likely to find jobs through weak ties</a:t>
            </a:r>
            <a:endParaRPr lang="en-US" dirty="0"/>
          </a:p>
          <a:p>
            <a:endParaRPr lang="en-US" dirty="0"/>
          </a:p>
        </p:txBody>
      </p:sp>
      <p:sp>
        <p:nvSpPr>
          <p:cNvPr id="4" name="Slide Number Placeholder 3">
            <a:extLst>
              <a:ext uri="{FF2B5EF4-FFF2-40B4-BE49-F238E27FC236}">
                <a16:creationId xmlns:a16="http://schemas.microsoft.com/office/drawing/2014/main" id="{D06397F1-0411-4446-8968-46F4DA79B40F}"/>
              </a:ext>
            </a:extLst>
          </p:cNvPr>
          <p:cNvSpPr>
            <a:spLocks noGrp="1"/>
          </p:cNvSpPr>
          <p:nvPr>
            <p:ph type="sldNum" sz="quarter" idx="17"/>
          </p:nvPr>
        </p:nvSpPr>
        <p:spPr>
          <a:xfrm>
            <a:off x="11180006" y="6486805"/>
            <a:ext cx="771750" cy="260792"/>
          </a:xfrm>
        </p:spPr>
        <p:txBody>
          <a:bodyPr anchor="b">
            <a:normAutofit/>
          </a:bodyPr>
          <a:lstStyle/>
          <a:p>
            <a:pPr>
              <a:spcAft>
                <a:spcPts val="600"/>
              </a:spcAft>
            </a:pPr>
            <a:fld id="{81561042-0DC2-4A04-AA50-F6D44EB20EBA}" type="slidenum">
              <a:rPr lang="en-US" smtClean="0"/>
              <a:pPr>
                <a:spcAft>
                  <a:spcPts val="600"/>
                </a:spcAft>
              </a:pPr>
              <a:t>2</a:t>
            </a:fld>
            <a:endParaRPr lang="en-US"/>
          </a:p>
        </p:txBody>
      </p:sp>
      <p:grpSp>
        <p:nvGrpSpPr>
          <p:cNvPr id="58" name="Group 57">
            <a:extLst>
              <a:ext uri="{FF2B5EF4-FFF2-40B4-BE49-F238E27FC236}">
                <a16:creationId xmlns:a16="http://schemas.microsoft.com/office/drawing/2014/main" id="{7BDA06DD-A98C-4A3C-B143-E10367F31DAE}"/>
              </a:ext>
            </a:extLst>
          </p:cNvPr>
          <p:cNvGrpSpPr/>
          <p:nvPr/>
        </p:nvGrpSpPr>
        <p:grpSpPr>
          <a:xfrm>
            <a:off x="3303634" y="941541"/>
            <a:ext cx="3875937" cy="3128678"/>
            <a:chOff x="3680904" y="562677"/>
            <a:chExt cx="3875937" cy="3128678"/>
          </a:xfrm>
        </p:grpSpPr>
        <p:pic>
          <p:nvPicPr>
            <p:cNvPr id="6" name="Picture 5">
              <a:extLst>
                <a:ext uri="{FF2B5EF4-FFF2-40B4-BE49-F238E27FC236}">
                  <a16:creationId xmlns:a16="http://schemas.microsoft.com/office/drawing/2014/main" id="{B597CDA8-1C30-4470-B7D5-B7276F1E2996}"/>
                </a:ext>
              </a:extLst>
            </p:cNvPr>
            <p:cNvPicPr>
              <a:picLocks noChangeAspect="1"/>
            </p:cNvPicPr>
            <p:nvPr/>
          </p:nvPicPr>
          <p:blipFill>
            <a:blip r:embed="rId3"/>
            <a:stretch>
              <a:fillRect/>
            </a:stretch>
          </p:blipFill>
          <p:spPr>
            <a:xfrm>
              <a:off x="4183811" y="562677"/>
              <a:ext cx="3373030" cy="2875507"/>
            </a:xfrm>
            <a:prstGeom prst="rect">
              <a:avLst/>
            </a:prstGeom>
            <a:noFill/>
          </p:spPr>
        </p:pic>
        <p:sp>
          <p:nvSpPr>
            <p:cNvPr id="20" name="TextBox 19">
              <a:extLst>
                <a:ext uri="{FF2B5EF4-FFF2-40B4-BE49-F238E27FC236}">
                  <a16:creationId xmlns:a16="http://schemas.microsoft.com/office/drawing/2014/main" id="{D7D950FA-27E0-4618-8A91-CCCA53855868}"/>
                </a:ext>
              </a:extLst>
            </p:cNvPr>
            <p:cNvSpPr txBox="1"/>
            <p:nvPr/>
          </p:nvSpPr>
          <p:spPr bwMode="gray">
            <a:xfrm>
              <a:off x="3680904" y="3352801"/>
              <a:ext cx="3694182" cy="338554"/>
            </a:xfrm>
            <a:prstGeom prst="rect">
              <a:avLst/>
            </a:prstGeom>
            <a:noFill/>
          </p:spPr>
          <p:txBody>
            <a:bodyPr wrap="square">
              <a:spAutoFit/>
            </a:bodyPr>
            <a:lstStyle/>
            <a:p>
              <a:r>
                <a:rPr lang="en-US" sz="800" u="sng" dirty="0"/>
                <a:t>source</a:t>
              </a:r>
              <a:r>
                <a:rPr lang="en-US" sz="800" dirty="0"/>
                <a:t>: Interview with Mark </a:t>
              </a:r>
              <a:r>
                <a:rPr lang="en-US" sz="800" dirty="0" err="1"/>
                <a:t>Granovetter</a:t>
              </a:r>
              <a:r>
                <a:rPr lang="en-US" sz="800" dirty="0"/>
                <a:t> at Stanford - https://www.youtube.com/watch?v=g3bBajcR5fE&amp;pbjreload=101</a:t>
              </a:r>
            </a:p>
          </p:txBody>
        </p:sp>
      </p:grpSp>
      <p:sp>
        <p:nvSpPr>
          <p:cNvPr id="21" name="Text Placeholder 2">
            <a:extLst>
              <a:ext uri="{FF2B5EF4-FFF2-40B4-BE49-F238E27FC236}">
                <a16:creationId xmlns:a16="http://schemas.microsoft.com/office/drawing/2014/main" id="{0E9E946C-1F4C-4D4E-8174-C59F144B63E3}"/>
              </a:ext>
            </a:extLst>
          </p:cNvPr>
          <p:cNvSpPr txBox="1">
            <a:spLocks/>
          </p:cNvSpPr>
          <p:nvPr/>
        </p:nvSpPr>
        <p:spPr bwMode="gray">
          <a:xfrm>
            <a:off x="268682" y="4674558"/>
            <a:ext cx="828598" cy="309315"/>
          </a:xfrm>
          <a:prstGeom prst="rect">
            <a:avLst/>
          </a:prstGeom>
        </p:spPr>
        <p:txBody>
          <a:bodyPr vert="horz" wrap="square"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en-US" b="1" u="sng" dirty="0"/>
              <a:t>Why?</a:t>
            </a:r>
            <a:endParaRPr lang="en-US" b="1" dirty="0"/>
          </a:p>
        </p:txBody>
      </p:sp>
      <p:cxnSp>
        <p:nvCxnSpPr>
          <p:cNvPr id="32" name="Straight Arrow Connector 31">
            <a:extLst>
              <a:ext uri="{FF2B5EF4-FFF2-40B4-BE49-F238E27FC236}">
                <a16:creationId xmlns:a16="http://schemas.microsoft.com/office/drawing/2014/main" id="{5185AED5-4FDB-4061-9F33-CBE7B25337D5}"/>
              </a:ext>
            </a:extLst>
          </p:cNvPr>
          <p:cNvCxnSpPr>
            <a:cxnSpLocks/>
            <a:stCxn id="28" idx="6"/>
            <a:endCxn id="29" idx="3"/>
          </p:cNvCxnSpPr>
          <p:nvPr/>
        </p:nvCxnSpPr>
        <p:spPr bwMode="gray">
          <a:xfrm flipV="1">
            <a:off x="2286332" y="5157608"/>
            <a:ext cx="680353" cy="394472"/>
          </a:xfrm>
          <a:prstGeom prst="straightConnector1">
            <a:avLst/>
          </a:prstGeom>
          <a:ln>
            <a:prstDash val="dash"/>
            <a:headEnd type="arrow" w="med" len="med"/>
            <a:tailEnd type="arrow" w="med" len="med"/>
          </a:ln>
        </p:spPr>
        <p:style>
          <a:lnRef idx="1">
            <a:schemeClr val="dk1"/>
          </a:lnRef>
          <a:fillRef idx="0">
            <a:schemeClr val="dk1"/>
          </a:fillRef>
          <a:effectRef idx="0">
            <a:schemeClr val="dk1"/>
          </a:effectRef>
          <a:fontRef idx="minor">
            <a:schemeClr val="tx1"/>
          </a:fontRef>
        </p:style>
      </p:cxnSp>
      <p:grpSp>
        <p:nvGrpSpPr>
          <p:cNvPr id="71" name="Group 70">
            <a:extLst>
              <a:ext uri="{FF2B5EF4-FFF2-40B4-BE49-F238E27FC236}">
                <a16:creationId xmlns:a16="http://schemas.microsoft.com/office/drawing/2014/main" id="{73FD45A9-085D-4CB8-AD72-C65482AA24C6}"/>
              </a:ext>
            </a:extLst>
          </p:cNvPr>
          <p:cNvGrpSpPr/>
          <p:nvPr/>
        </p:nvGrpSpPr>
        <p:grpSpPr>
          <a:xfrm>
            <a:off x="1872116" y="4417289"/>
            <a:ext cx="1690193" cy="1624476"/>
            <a:chOff x="1741488" y="4425998"/>
            <a:chExt cx="1690193" cy="1624476"/>
          </a:xfrm>
        </p:grpSpPr>
        <p:sp>
          <p:nvSpPr>
            <p:cNvPr id="27" name="Oval 26">
              <a:extLst>
                <a:ext uri="{FF2B5EF4-FFF2-40B4-BE49-F238E27FC236}">
                  <a16:creationId xmlns:a16="http://schemas.microsoft.com/office/drawing/2014/main" id="{0177EE31-9CD8-446E-9AB7-BD8CA2A54C3F}"/>
                </a:ext>
              </a:extLst>
            </p:cNvPr>
            <p:cNvSpPr/>
            <p:nvPr/>
          </p:nvSpPr>
          <p:spPr bwMode="gray">
            <a:xfrm>
              <a:off x="1741488" y="4425998"/>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sp>
          <p:nvSpPr>
            <p:cNvPr id="28" name="Oval 27">
              <a:extLst>
                <a:ext uri="{FF2B5EF4-FFF2-40B4-BE49-F238E27FC236}">
                  <a16:creationId xmlns:a16="http://schemas.microsoft.com/office/drawing/2014/main" id="{CEC29E31-9F32-4A95-94ED-043A9351EB1A}"/>
                </a:ext>
              </a:extLst>
            </p:cNvPr>
            <p:cNvSpPr/>
            <p:nvPr/>
          </p:nvSpPr>
          <p:spPr bwMode="gray">
            <a:xfrm>
              <a:off x="1741488" y="5353681"/>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C</a:t>
              </a:r>
            </a:p>
          </p:txBody>
        </p:sp>
        <p:sp>
          <p:nvSpPr>
            <p:cNvPr id="29" name="Oval 28">
              <a:extLst>
                <a:ext uri="{FF2B5EF4-FFF2-40B4-BE49-F238E27FC236}">
                  <a16:creationId xmlns:a16="http://schemas.microsoft.com/office/drawing/2014/main" id="{4329C72E-6ED4-4E09-9D95-C59224F369CF}"/>
                </a:ext>
              </a:extLst>
            </p:cNvPr>
            <p:cNvSpPr/>
            <p:nvPr/>
          </p:nvSpPr>
          <p:spPr bwMode="gray">
            <a:xfrm>
              <a:off x="2775396" y="4812762"/>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cxnSp>
          <p:nvCxnSpPr>
            <p:cNvPr id="30" name="Straight Arrow Connector 29">
              <a:extLst>
                <a:ext uri="{FF2B5EF4-FFF2-40B4-BE49-F238E27FC236}">
                  <a16:creationId xmlns:a16="http://schemas.microsoft.com/office/drawing/2014/main" id="{83ACED5F-1B5D-4570-90D3-7B86BCEDBEBE}"/>
                </a:ext>
              </a:extLst>
            </p:cNvPr>
            <p:cNvCxnSpPr>
              <a:stCxn id="27" idx="6"/>
              <a:endCxn id="29" idx="1"/>
            </p:cNvCxnSpPr>
            <p:nvPr/>
          </p:nvCxnSpPr>
          <p:spPr bwMode="gray">
            <a:xfrm>
              <a:off x="2155704" y="4633106"/>
              <a:ext cx="680353" cy="2403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940C74AA-49DA-4C1C-BBF0-5D1C9E99EEAE}"/>
                </a:ext>
              </a:extLst>
            </p:cNvPr>
            <p:cNvCxnSpPr>
              <a:cxnSpLocks/>
              <a:stCxn id="27" idx="4"/>
              <a:endCxn id="28" idx="0"/>
            </p:cNvCxnSpPr>
            <p:nvPr/>
          </p:nvCxnSpPr>
          <p:spPr bwMode="gray">
            <a:xfrm>
              <a:off x="1948596" y="4840214"/>
              <a:ext cx="0" cy="5134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Oval 32">
              <a:extLst>
                <a:ext uri="{FF2B5EF4-FFF2-40B4-BE49-F238E27FC236}">
                  <a16:creationId xmlns:a16="http://schemas.microsoft.com/office/drawing/2014/main" id="{F22F1EC2-9FA8-4279-8655-6029D7F34CA2}"/>
                </a:ext>
              </a:extLst>
            </p:cNvPr>
            <p:cNvSpPr/>
            <p:nvPr/>
          </p:nvSpPr>
          <p:spPr bwMode="gray">
            <a:xfrm>
              <a:off x="3017465" y="5636258"/>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D</a:t>
              </a:r>
            </a:p>
          </p:txBody>
        </p:sp>
        <p:cxnSp>
          <p:nvCxnSpPr>
            <p:cNvPr id="35" name="Straight Arrow Connector 34">
              <a:extLst>
                <a:ext uri="{FF2B5EF4-FFF2-40B4-BE49-F238E27FC236}">
                  <a16:creationId xmlns:a16="http://schemas.microsoft.com/office/drawing/2014/main" id="{2A57AEF9-1BD9-4088-85AD-3EA89102EF23}"/>
                </a:ext>
              </a:extLst>
            </p:cNvPr>
            <p:cNvCxnSpPr>
              <a:cxnSpLocks/>
              <a:stCxn id="29" idx="4"/>
              <a:endCxn id="33" idx="0"/>
            </p:cNvCxnSpPr>
            <p:nvPr/>
          </p:nvCxnSpPr>
          <p:spPr bwMode="gray">
            <a:xfrm>
              <a:off x="2982504" y="5226978"/>
              <a:ext cx="242069" cy="4092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7" name="TextBox 36">
            <a:extLst>
              <a:ext uri="{FF2B5EF4-FFF2-40B4-BE49-F238E27FC236}">
                <a16:creationId xmlns:a16="http://schemas.microsoft.com/office/drawing/2014/main" id="{E3AB02F3-F3EA-4D83-9187-6FE63078BA7B}"/>
              </a:ext>
            </a:extLst>
          </p:cNvPr>
          <p:cNvSpPr txBox="1"/>
          <p:nvPr/>
        </p:nvSpPr>
        <p:spPr bwMode="gray">
          <a:xfrm>
            <a:off x="256323" y="6076357"/>
            <a:ext cx="4434700" cy="584775"/>
          </a:xfrm>
          <a:prstGeom prst="rect">
            <a:avLst/>
          </a:prstGeom>
          <a:noFill/>
        </p:spPr>
        <p:txBody>
          <a:bodyPr wrap="square">
            <a:spAutoFit/>
          </a:bodyPr>
          <a:lstStyle/>
          <a:p>
            <a:r>
              <a:rPr lang="en-US" sz="1600" dirty="0"/>
              <a:t>Triads tend to form -&gt; increasing the spread of information within a cluster</a:t>
            </a:r>
          </a:p>
        </p:txBody>
      </p:sp>
      <p:sp>
        <p:nvSpPr>
          <p:cNvPr id="40" name="TextBox 39">
            <a:extLst>
              <a:ext uri="{FF2B5EF4-FFF2-40B4-BE49-F238E27FC236}">
                <a16:creationId xmlns:a16="http://schemas.microsoft.com/office/drawing/2014/main" id="{002A5430-4EBA-492A-9A44-E20F09EDC9CC}"/>
              </a:ext>
            </a:extLst>
          </p:cNvPr>
          <p:cNvSpPr txBox="1"/>
          <p:nvPr/>
        </p:nvSpPr>
        <p:spPr bwMode="gray">
          <a:xfrm>
            <a:off x="9718009" y="5861499"/>
            <a:ext cx="1804204" cy="584775"/>
          </a:xfrm>
          <a:prstGeom prst="rect">
            <a:avLst/>
          </a:prstGeom>
          <a:noFill/>
        </p:spPr>
        <p:txBody>
          <a:bodyPr wrap="square">
            <a:spAutoFit/>
          </a:bodyPr>
          <a:lstStyle/>
          <a:p>
            <a:r>
              <a:rPr lang="en-US" sz="1600" dirty="0"/>
              <a:t>Instant global communication</a:t>
            </a:r>
          </a:p>
        </p:txBody>
      </p:sp>
      <p:cxnSp>
        <p:nvCxnSpPr>
          <p:cNvPr id="43" name="Straight Arrow Connector 42">
            <a:extLst>
              <a:ext uri="{FF2B5EF4-FFF2-40B4-BE49-F238E27FC236}">
                <a16:creationId xmlns:a16="http://schemas.microsoft.com/office/drawing/2014/main" id="{878D6090-B5AC-4AA9-9BA0-D24D8569641D}"/>
              </a:ext>
            </a:extLst>
          </p:cNvPr>
          <p:cNvCxnSpPr>
            <a:cxnSpLocks/>
            <a:stCxn id="28" idx="5"/>
            <a:endCxn id="33" idx="2"/>
          </p:cNvCxnSpPr>
          <p:nvPr/>
        </p:nvCxnSpPr>
        <p:spPr bwMode="gray">
          <a:xfrm>
            <a:off x="2225671" y="5698527"/>
            <a:ext cx="922422" cy="136130"/>
          </a:xfrm>
          <a:prstGeom prst="straightConnector1">
            <a:avLst/>
          </a:prstGeom>
          <a:ln>
            <a:prstDash val="dash"/>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D5049EB8-B77B-4046-8AA4-D1A9933817A2}"/>
              </a:ext>
            </a:extLst>
          </p:cNvPr>
          <p:cNvCxnSpPr>
            <a:cxnSpLocks/>
            <a:stCxn id="27" idx="5"/>
            <a:endCxn id="33" idx="1"/>
          </p:cNvCxnSpPr>
          <p:nvPr/>
        </p:nvCxnSpPr>
        <p:spPr bwMode="gray">
          <a:xfrm>
            <a:off x="2225671" y="4770844"/>
            <a:ext cx="983083" cy="917366"/>
          </a:xfrm>
          <a:prstGeom prst="straightConnector1">
            <a:avLst/>
          </a:prstGeom>
          <a:ln>
            <a:prstDash val="dash"/>
            <a:headEnd type="arrow" w="med" len="med"/>
            <a:tailEnd type="arrow" w="med" len="med"/>
          </a:ln>
        </p:spPr>
        <p:style>
          <a:lnRef idx="1">
            <a:schemeClr val="dk1"/>
          </a:lnRef>
          <a:fillRef idx="0">
            <a:schemeClr val="dk1"/>
          </a:fillRef>
          <a:effectRef idx="0">
            <a:schemeClr val="dk1"/>
          </a:effectRef>
          <a:fontRef idx="minor">
            <a:schemeClr val="tx1"/>
          </a:fontRef>
        </p:style>
      </p:cxnSp>
      <p:pic>
        <p:nvPicPr>
          <p:cNvPr id="53" name="Picture 52">
            <a:extLst>
              <a:ext uri="{FF2B5EF4-FFF2-40B4-BE49-F238E27FC236}">
                <a16:creationId xmlns:a16="http://schemas.microsoft.com/office/drawing/2014/main" id="{26FB9F27-ABED-467C-84D6-9C56BA38CF76}"/>
              </a:ext>
            </a:extLst>
          </p:cNvPr>
          <p:cNvPicPr>
            <a:picLocks noChangeAspect="1"/>
          </p:cNvPicPr>
          <p:nvPr/>
        </p:nvPicPr>
        <p:blipFill>
          <a:blip r:embed="rId4"/>
          <a:stretch>
            <a:fillRect/>
          </a:stretch>
        </p:blipFill>
        <p:spPr>
          <a:xfrm>
            <a:off x="9531071" y="4279062"/>
            <a:ext cx="2181600" cy="1635770"/>
          </a:xfrm>
          <a:prstGeom prst="rect">
            <a:avLst/>
          </a:prstGeom>
        </p:spPr>
      </p:pic>
      <p:sp>
        <p:nvSpPr>
          <p:cNvPr id="55" name="TextBox 54">
            <a:extLst>
              <a:ext uri="{FF2B5EF4-FFF2-40B4-BE49-F238E27FC236}">
                <a16:creationId xmlns:a16="http://schemas.microsoft.com/office/drawing/2014/main" id="{F9E327D7-5192-41CB-9DE7-9274FDE8D549}"/>
              </a:ext>
            </a:extLst>
          </p:cNvPr>
          <p:cNvSpPr txBox="1"/>
          <p:nvPr/>
        </p:nvSpPr>
        <p:spPr bwMode="gray">
          <a:xfrm>
            <a:off x="9779094" y="6376617"/>
            <a:ext cx="1400912" cy="461665"/>
          </a:xfrm>
          <a:prstGeom prst="rect">
            <a:avLst/>
          </a:prstGeom>
          <a:noFill/>
        </p:spPr>
        <p:txBody>
          <a:bodyPr wrap="square">
            <a:spAutoFit/>
          </a:bodyPr>
          <a:lstStyle/>
          <a:p>
            <a:r>
              <a:rPr lang="en-US" sz="800" dirty="0"/>
              <a:t>JJ Ying https://unsplash.com/photos/8bghKxNU1j0 </a:t>
            </a:r>
          </a:p>
        </p:txBody>
      </p:sp>
      <p:pic>
        <p:nvPicPr>
          <p:cNvPr id="57" name="Picture 56">
            <a:extLst>
              <a:ext uri="{FF2B5EF4-FFF2-40B4-BE49-F238E27FC236}">
                <a16:creationId xmlns:a16="http://schemas.microsoft.com/office/drawing/2014/main" id="{7C58EC05-BCFF-4A5F-B56B-358D15124550}"/>
              </a:ext>
            </a:extLst>
          </p:cNvPr>
          <p:cNvPicPr>
            <a:picLocks noChangeAspect="1"/>
          </p:cNvPicPr>
          <p:nvPr/>
        </p:nvPicPr>
        <p:blipFill>
          <a:blip r:embed="rId5"/>
          <a:stretch>
            <a:fillRect/>
          </a:stretch>
        </p:blipFill>
        <p:spPr>
          <a:xfrm>
            <a:off x="225053" y="850084"/>
            <a:ext cx="3162300" cy="3276600"/>
          </a:xfrm>
          <a:prstGeom prst="rect">
            <a:avLst/>
          </a:prstGeom>
        </p:spPr>
      </p:pic>
      <p:grpSp>
        <p:nvGrpSpPr>
          <p:cNvPr id="83" name="Group 82">
            <a:extLst>
              <a:ext uri="{FF2B5EF4-FFF2-40B4-BE49-F238E27FC236}">
                <a16:creationId xmlns:a16="http://schemas.microsoft.com/office/drawing/2014/main" id="{6CE23DE6-054F-46A6-AD36-BE5C5005C1B6}"/>
              </a:ext>
            </a:extLst>
          </p:cNvPr>
          <p:cNvGrpSpPr/>
          <p:nvPr/>
        </p:nvGrpSpPr>
        <p:grpSpPr>
          <a:xfrm>
            <a:off x="4202060" y="4186844"/>
            <a:ext cx="4857837" cy="2682234"/>
            <a:chOff x="4201296" y="4166702"/>
            <a:chExt cx="4857837" cy="2682234"/>
          </a:xfrm>
        </p:grpSpPr>
        <p:grpSp>
          <p:nvGrpSpPr>
            <p:cNvPr id="82" name="Group 81">
              <a:extLst>
                <a:ext uri="{FF2B5EF4-FFF2-40B4-BE49-F238E27FC236}">
                  <a16:creationId xmlns:a16="http://schemas.microsoft.com/office/drawing/2014/main" id="{AC1C0913-0B61-446B-B597-AC43B50E5D26}"/>
                </a:ext>
              </a:extLst>
            </p:cNvPr>
            <p:cNvGrpSpPr/>
            <p:nvPr/>
          </p:nvGrpSpPr>
          <p:grpSpPr>
            <a:xfrm>
              <a:off x="4471470" y="4166702"/>
              <a:ext cx="4019545" cy="2183268"/>
              <a:chOff x="4435409" y="8110048"/>
              <a:chExt cx="4019545" cy="2183268"/>
            </a:xfrm>
          </p:grpSpPr>
          <p:sp>
            <p:nvSpPr>
              <p:cNvPr id="73" name="TextBox 72">
                <a:extLst>
                  <a:ext uri="{FF2B5EF4-FFF2-40B4-BE49-F238E27FC236}">
                    <a16:creationId xmlns:a16="http://schemas.microsoft.com/office/drawing/2014/main" id="{63CA6625-0FD1-45D3-AC85-33F8A144FF80}"/>
                  </a:ext>
                </a:extLst>
              </p:cNvPr>
              <p:cNvSpPr txBox="1"/>
              <p:nvPr/>
            </p:nvSpPr>
            <p:spPr bwMode="gray">
              <a:xfrm>
                <a:off x="4435409" y="10108650"/>
                <a:ext cx="4019545" cy="184666"/>
              </a:xfrm>
              <a:prstGeom prst="rect">
                <a:avLst/>
              </a:prstGeom>
              <a:solidFill>
                <a:schemeClr val="bg1"/>
              </a:solidFill>
            </p:spPr>
            <p:txBody>
              <a:bodyPr wrap="square">
                <a:spAutoFit/>
              </a:bodyPr>
              <a:lstStyle/>
              <a:p>
                <a:pPr algn="ctr"/>
                <a:r>
                  <a:rPr lang="en-US" sz="600" i="1" dirty="0"/>
                  <a:t>Figure 1. Estimated average degrees of separation between all people on Facebook.</a:t>
                </a:r>
                <a:endParaRPr lang="en-US" sz="600" dirty="0"/>
              </a:p>
            </p:txBody>
          </p:sp>
          <p:pic>
            <p:nvPicPr>
              <p:cNvPr id="23" name="Picture 22">
                <a:extLst>
                  <a:ext uri="{FF2B5EF4-FFF2-40B4-BE49-F238E27FC236}">
                    <a16:creationId xmlns:a16="http://schemas.microsoft.com/office/drawing/2014/main" id="{AFF3587A-F649-473D-A51B-E2EACD9F372E}"/>
                  </a:ext>
                </a:extLst>
              </p:cNvPr>
              <p:cNvPicPr>
                <a:picLocks noChangeAspect="1"/>
              </p:cNvPicPr>
              <p:nvPr/>
            </p:nvPicPr>
            <p:blipFill>
              <a:blip r:embed="rId6"/>
              <a:stretch>
                <a:fillRect/>
              </a:stretch>
            </p:blipFill>
            <p:spPr>
              <a:xfrm>
                <a:off x="4435409" y="8110048"/>
                <a:ext cx="4019545" cy="2054914"/>
              </a:xfrm>
              <a:prstGeom prst="rect">
                <a:avLst/>
              </a:prstGeom>
            </p:spPr>
          </p:pic>
        </p:grpSp>
        <p:sp>
          <p:nvSpPr>
            <p:cNvPr id="25" name="TextBox 24">
              <a:extLst>
                <a:ext uri="{FF2B5EF4-FFF2-40B4-BE49-F238E27FC236}">
                  <a16:creationId xmlns:a16="http://schemas.microsoft.com/office/drawing/2014/main" id="{7A22C82A-DF2E-4CDA-B1F7-59D3D6207B3D}"/>
                </a:ext>
              </a:extLst>
            </p:cNvPr>
            <p:cNvSpPr txBox="1"/>
            <p:nvPr/>
          </p:nvSpPr>
          <p:spPr bwMode="gray">
            <a:xfrm>
              <a:off x="4808856" y="6360450"/>
              <a:ext cx="3659297" cy="348874"/>
            </a:xfrm>
            <a:prstGeom prst="rect">
              <a:avLst/>
            </a:prstGeom>
            <a:noFill/>
          </p:spPr>
          <p:txBody>
            <a:bodyPr wrap="square">
              <a:spAutoFit/>
            </a:bodyPr>
            <a:lstStyle/>
            <a:p>
              <a:r>
                <a:rPr lang="en-US" sz="1600" dirty="0"/>
                <a:t>Shrinking average shortest paths</a:t>
              </a:r>
            </a:p>
          </p:txBody>
        </p:sp>
        <p:sp>
          <p:nvSpPr>
            <p:cNvPr id="80" name="TextBox 79">
              <a:extLst>
                <a:ext uri="{FF2B5EF4-FFF2-40B4-BE49-F238E27FC236}">
                  <a16:creationId xmlns:a16="http://schemas.microsoft.com/office/drawing/2014/main" id="{7B30CAC2-7942-4E35-9F0B-873DD7847FB8}"/>
                </a:ext>
              </a:extLst>
            </p:cNvPr>
            <p:cNvSpPr txBox="1"/>
            <p:nvPr/>
          </p:nvSpPr>
          <p:spPr bwMode="gray">
            <a:xfrm>
              <a:off x="4201296" y="6618104"/>
              <a:ext cx="4857837" cy="230832"/>
            </a:xfrm>
            <a:prstGeom prst="rect">
              <a:avLst/>
            </a:prstGeom>
            <a:noFill/>
          </p:spPr>
          <p:txBody>
            <a:bodyPr wrap="square">
              <a:spAutoFit/>
            </a:bodyPr>
            <a:lstStyle/>
            <a:p>
              <a:r>
                <a:rPr lang="en-US" sz="900" dirty="0"/>
                <a:t>https://research.fb.com/blog/2016/02/three-and-a-half-degrees-of-separation/</a:t>
              </a:r>
            </a:p>
          </p:txBody>
        </p:sp>
      </p:grpSp>
    </p:spTree>
    <p:extLst>
      <p:ext uri="{BB962C8B-B14F-4D97-AF65-F5344CB8AC3E}">
        <p14:creationId xmlns:p14="http://schemas.microsoft.com/office/powerpoint/2010/main" val="178245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xEl>
                                              <p:pRg st="5" end="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childTnLst>
                          </p:cTn>
                        </p:par>
                        <p:par>
                          <p:cTn id="37" fill="hold">
                            <p:stCondLst>
                              <p:cond delay="0"/>
                            </p:stCondLst>
                            <p:childTnLst>
                              <p:par>
                                <p:cTn id="38" presetID="14" presetClass="entr" presetSubtype="10" fill="hold" nodeType="after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randombar(horizontal)">
                                      <p:cBhvr>
                                        <p:cTn id="40" dur="500"/>
                                        <p:tgtEl>
                                          <p:spTgt spid="32"/>
                                        </p:tgtEl>
                                      </p:cBhvr>
                                    </p:animEffect>
                                  </p:childTnLst>
                                </p:cTn>
                              </p:par>
                            </p:childTnLst>
                          </p:cTn>
                        </p:par>
                        <p:par>
                          <p:cTn id="41" fill="hold">
                            <p:stCondLst>
                              <p:cond delay="500"/>
                            </p:stCondLst>
                            <p:childTnLst>
                              <p:par>
                                <p:cTn id="42" presetID="14" presetClass="entr" presetSubtype="10" fill="hold" nodeType="after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randombar(horizontal)">
                                      <p:cBhvr>
                                        <p:cTn id="44" dur="500"/>
                                        <p:tgtEl>
                                          <p:spTgt spid="43"/>
                                        </p:tgtEl>
                                      </p:cBhvr>
                                    </p:animEffect>
                                  </p:childTnLst>
                                </p:cTn>
                              </p:par>
                            </p:childTnLst>
                          </p:cTn>
                        </p:par>
                        <p:par>
                          <p:cTn id="45" fill="hold">
                            <p:stCondLst>
                              <p:cond delay="1000"/>
                            </p:stCondLst>
                            <p:childTnLst>
                              <p:par>
                                <p:cTn id="46" presetID="14" presetClass="entr" presetSubtype="10" fill="hold" nodeType="after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randombar(horizontal)">
                                      <p:cBhvr>
                                        <p:cTn id="48" dur="500"/>
                                        <p:tgtEl>
                                          <p:spTgt spid="46"/>
                                        </p:tgtEl>
                                      </p:cBhvr>
                                    </p:animEffect>
                                  </p:childTnLst>
                                </p:cTn>
                              </p:par>
                            </p:childTnLst>
                          </p:cTn>
                        </p:par>
                        <p:par>
                          <p:cTn id="49" fill="hold">
                            <p:stCondLst>
                              <p:cond delay="1500"/>
                            </p:stCondLst>
                            <p:childTnLst>
                              <p:par>
                                <p:cTn id="50" presetID="1" presetClass="entr" presetSubtype="0" fill="hold" grpId="0" nodeType="afterEffect">
                                  <p:stCondLst>
                                    <p:cond delay="0"/>
                                  </p:stCondLst>
                                  <p:childTnLst>
                                    <p:set>
                                      <p:cBhvr>
                                        <p:cTn id="51" dur="1" fill="hold">
                                          <p:stCondLst>
                                            <p:cond delay="0"/>
                                          </p:stCondLst>
                                        </p:cTn>
                                        <p:tgtEl>
                                          <p:spTgt spid="37"/>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8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40"/>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53"/>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21" grpId="0"/>
      <p:bldP spid="37" grpId="0"/>
      <p:bldP spid="40" grpId="0"/>
      <p:bldP spid="5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51462-9F5E-41CC-9867-EB94EB57F8FB}"/>
              </a:ext>
            </a:extLst>
          </p:cNvPr>
          <p:cNvSpPr>
            <a:spLocks noGrp="1"/>
          </p:cNvSpPr>
          <p:nvPr>
            <p:ph type="title"/>
          </p:nvPr>
        </p:nvSpPr>
        <p:spPr>
          <a:xfrm>
            <a:off x="478369" y="144001"/>
            <a:ext cx="9539571" cy="832839"/>
          </a:xfrm>
        </p:spPr>
        <p:txBody>
          <a:bodyPr/>
          <a:lstStyle/>
          <a:p>
            <a:r>
              <a:rPr lang="en-US" dirty="0"/>
              <a:t>Motif counting – ESU (FANMOD) algorithm </a:t>
            </a:r>
            <a:r>
              <a:rPr lang="en-US" sz="1800" dirty="0"/>
              <a:t>[Wernicke 2006]</a:t>
            </a:r>
            <a:endParaRPr lang="en-US" dirty="0"/>
          </a:p>
        </p:txBody>
      </p:sp>
      <p:sp>
        <p:nvSpPr>
          <p:cNvPr id="3" name="Content Placeholder 2">
            <a:extLst>
              <a:ext uri="{FF2B5EF4-FFF2-40B4-BE49-F238E27FC236}">
                <a16:creationId xmlns:a16="http://schemas.microsoft.com/office/drawing/2014/main" id="{06E75A7D-378F-4950-B08A-219001560B8F}"/>
              </a:ext>
            </a:extLst>
          </p:cNvPr>
          <p:cNvSpPr>
            <a:spLocks noGrp="1"/>
          </p:cNvSpPr>
          <p:nvPr>
            <p:ph idx="1"/>
          </p:nvPr>
        </p:nvSpPr>
        <p:spPr>
          <a:xfrm>
            <a:off x="5615873" y="900300"/>
            <a:ext cx="6063683" cy="2069816"/>
          </a:xfrm>
        </p:spPr>
        <p:txBody>
          <a:bodyPr/>
          <a:lstStyle/>
          <a:p>
            <a:r>
              <a:rPr lang="en-US" sz="1600" dirty="0"/>
              <a:t>EXT set of all the nodes that : </a:t>
            </a:r>
          </a:p>
          <a:p>
            <a:pPr marL="457200" indent="-457200">
              <a:buFont typeface="+mj-lt"/>
              <a:buAutoNum type="arabicPeriod"/>
            </a:pPr>
            <a:r>
              <a:rPr lang="en-US" sz="1600" dirty="0"/>
              <a:t>are adjacent to at least one of the nodes in SUB (guarantees expansion is a connected graph)</a:t>
            </a:r>
          </a:p>
          <a:p>
            <a:pPr marL="457200" indent="-457200">
              <a:buFont typeface="+mj-lt"/>
              <a:buAutoNum type="arabicPeriod"/>
            </a:pPr>
            <a:r>
              <a:rPr lang="en-US" sz="1600" dirty="0"/>
              <a:t>their numerical labels must be larger than the label of first element in SUB. (guarantees termination)</a:t>
            </a:r>
          </a:p>
        </p:txBody>
      </p:sp>
      <p:sp>
        <p:nvSpPr>
          <p:cNvPr id="4" name="Slide Number Placeholder 3">
            <a:extLst>
              <a:ext uri="{FF2B5EF4-FFF2-40B4-BE49-F238E27FC236}">
                <a16:creationId xmlns:a16="http://schemas.microsoft.com/office/drawing/2014/main" id="{1C7CA409-747D-41E1-A878-E017362668D5}"/>
              </a:ext>
            </a:extLst>
          </p:cNvPr>
          <p:cNvSpPr>
            <a:spLocks noGrp="1"/>
          </p:cNvSpPr>
          <p:nvPr>
            <p:ph type="sldNum" sz="quarter" idx="12"/>
          </p:nvPr>
        </p:nvSpPr>
        <p:spPr/>
        <p:txBody>
          <a:bodyPr/>
          <a:lstStyle/>
          <a:p>
            <a:fld id="{81561042-0DC2-4A04-AA50-F6D44EB20EBA}" type="slidenum">
              <a:rPr lang="en-US" smtClean="0"/>
              <a:t>20</a:t>
            </a:fld>
            <a:endParaRPr lang="en-US"/>
          </a:p>
        </p:txBody>
      </p:sp>
      <p:pic>
        <p:nvPicPr>
          <p:cNvPr id="6" name="Picture 5" descr="Diagram&#10;&#10;Description automatically generated">
            <a:extLst>
              <a:ext uri="{FF2B5EF4-FFF2-40B4-BE49-F238E27FC236}">
                <a16:creationId xmlns:a16="http://schemas.microsoft.com/office/drawing/2014/main" id="{2FD4DFDD-2332-491C-8484-7E2453DA68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369" y="4185753"/>
            <a:ext cx="4670116" cy="2561844"/>
          </a:xfrm>
          <a:prstGeom prst="rect">
            <a:avLst/>
          </a:prstGeom>
        </p:spPr>
      </p:pic>
      <p:sp>
        <p:nvSpPr>
          <p:cNvPr id="10" name="TextBox 9">
            <a:extLst>
              <a:ext uri="{FF2B5EF4-FFF2-40B4-BE49-F238E27FC236}">
                <a16:creationId xmlns:a16="http://schemas.microsoft.com/office/drawing/2014/main" id="{BE4A3495-5D93-4BB2-A249-07780DDB70A4}"/>
              </a:ext>
            </a:extLst>
          </p:cNvPr>
          <p:cNvSpPr txBox="1"/>
          <p:nvPr/>
        </p:nvSpPr>
        <p:spPr bwMode="gray">
          <a:xfrm>
            <a:off x="6513302" y="2970116"/>
            <a:ext cx="4268823" cy="492443"/>
          </a:xfrm>
          <a:prstGeom prst="rect">
            <a:avLst/>
          </a:prstGeom>
          <a:noFill/>
          <a:ln w="12700">
            <a:noFill/>
          </a:ln>
        </p:spPr>
        <p:style>
          <a:lnRef idx="2">
            <a:schemeClr val="accent5"/>
          </a:lnRef>
          <a:fillRef idx="1">
            <a:schemeClr val="lt1"/>
          </a:fillRef>
          <a:effectRef idx="0">
            <a:schemeClr val="accent5"/>
          </a:effectRef>
          <a:fontRef idx="minor">
            <a:schemeClr val="dk1"/>
          </a:fontRef>
        </p:style>
        <p:txBody>
          <a:bodyPr wrap="square">
            <a:spAutoFit/>
          </a:bodyPr>
          <a:lstStyle/>
          <a:p>
            <a:r>
              <a:rPr lang="en-US" sz="1400" b="1" dirty="0">
                <a:latin typeface="MinionPro-Regular"/>
              </a:rPr>
              <a:t>Many other algorithms have bee developed and tested</a:t>
            </a:r>
          </a:p>
          <a:p>
            <a:endParaRPr lang="en-US" sz="1200" u="sng" dirty="0">
              <a:latin typeface="MinionPro-Regular"/>
            </a:endParaRPr>
          </a:p>
        </p:txBody>
      </p:sp>
      <p:sp>
        <p:nvSpPr>
          <p:cNvPr id="12" name="TextBox 11">
            <a:extLst>
              <a:ext uri="{FF2B5EF4-FFF2-40B4-BE49-F238E27FC236}">
                <a16:creationId xmlns:a16="http://schemas.microsoft.com/office/drawing/2014/main" id="{4A917946-D85F-428D-854B-EFFB6F4740B6}"/>
              </a:ext>
            </a:extLst>
          </p:cNvPr>
          <p:cNvSpPr txBox="1"/>
          <p:nvPr/>
        </p:nvSpPr>
        <p:spPr bwMode="gray">
          <a:xfrm>
            <a:off x="4246074" y="6285932"/>
            <a:ext cx="1080314" cy="461665"/>
          </a:xfrm>
          <a:prstGeom prst="rect">
            <a:avLst/>
          </a:prstGeom>
          <a:noFill/>
        </p:spPr>
        <p:txBody>
          <a:bodyPr wrap="square">
            <a:spAutoFit/>
          </a:bodyPr>
          <a:lstStyle/>
          <a:p>
            <a:r>
              <a:rPr lang="en-US" sz="600" u="sng" dirty="0"/>
              <a:t>Author:</a:t>
            </a:r>
            <a:r>
              <a:rPr lang="en-US" sz="600" dirty="0"/>
              <a:t> CC BY-SA 3.0, https://en.wikipedia.org/w/index.php?curid=36822191</a:t>
            </a:r>
          </a:p>
        </p:txBody>
      </p:sp>
      <p:sp>
        <p:nvSpPr>
          <p:cNvPr id="15" name="TextBox 14">
            <a:extLst>
              <a:ext uri="{FF2B5EF4-FFF2-40B4-BE49-F238E27FC236}">
                <a16:creationId xmlns:a16="http://schemas.microsoft.com/office/drawing/2014/main" id="{47C7E266-9925-4A43-BAFE-7CCDC5AD70E8}"/>
              </a:ext>
            </a:extLst>
          </p:cNvPr>
          <p:cNvSpPr txBox="1"/>
          <p:nvPr/>
        </p:nvSpPr>
        <p:spPr bwMode="gray">
          <a:xfrm>
            <a:off x="478369" y="3959255"/>
            <a:ext cx="4848019" cy="338554"/>
          </a:xfrm>
          <a:prstGeom prst="rect">
            <a:avLst/>
          </a:prstGeom>
          <a:noFill/>
        </p:spPr>
        <p:txBody>
          <a:bodyPr wrap="square">
            <a:spAutoFit/>
          </a:bodyPr>
          <a:lstStyle/>
          <a:p>
            <a:r>
              <a:rPr lang="en-US" sz="800" b="1" i="0" dirty="0"/>
              <a:t>[Wernicke 2006]</a:t>
            </a:r>
            <a:r>
              <a:rPr lang="en-US" sz="800" i="0" dirty="0"/>
              <a:t> Wernicke S (2006). "Efficient detection of network motifs". </a:t>
            </a:r>
            <a:r>
              <a:rPr lang="en-US" sz="800" i="1" dirty="0"/>
              <a:t>IEEE/ACM Transactions on Computational Biology and Bioinformatics</a:t>
            </a:r>
            <a:r>
              <a:rPr lang="en-US" sz="800" i="0" dirty="0"/>
              <a:t>. </a:t>
            </a:r>
            <a:r>
              <a:rPr lang="en-US" sz="800" b="1" i="0" dirty="0"/>
              <a:t>3</a:t>
            </a:r>
            <a:r>
              <a:rPr lang="en-US" sz="800" i="0" dirty="0"/>
              <a:t> (4): 347–359. </a:t>
            </a:r>
          </a:p>
        </p:txBody>
      </p:sp>
      <p:pic>
        <p:nvPicPr>
          <p:cNvPr id="17" name="Picture 16">
            <a:extLst>
              <a:ext uri="{FF2B5EF4-FFF2-40B4-BE49-F238E27FC236}">
                <a16:creationId xmlns:a16="http://schemas.microsoft.com/office/drawing/2014/main" id="{B10D2D13-549E-47E9-A045-46F57962A273}"/>
              </a:ext>
            </a:extLst>
          </p:cNvPr>
          <p:cNvPicPr>
            <a:picLocks noChangeAspect="1"/>
          </p:cNvPicPr>
          <p:nvPr/>
        </p:nvPicPr>
        <p:blipFill>
          <a:blip r:embed="rId4"/>
          <a:stretch>
            <a:fillRect/>
          </a:stretch>
        </p:blipFill>
        <p:spPr>
          <a:xfrm>
            <a:off x="512444" y="822178"/>
            <a:ext cx="4957772" cy="3178192"/>
          </a:xfrm>
          <a:prstGeom prst="rect">
            <a:avLst/>
          </a:prstGeom>
          <a:ln>
            <a:solidFill>
              <a:schemeClr val="tx1"/>
            </a:solidFill>
          </a:ln>
        </p:spPr>
      </p:pic>
      <p:pic>
        <p:nvPicPr>
          <p:cNvPr id="19" name="Picture 18">
            <a:extLst>
              <a:ext uri="{FF2B5EF4-FFF2-40B4-BE49-F238E27FC236}">
                <a16:creationId xmlns:a16="http://schemas.microsoft.com/office/drawing/2014/main" id="{192882F5-7D34-43B6-9B24-7BA17FBF251E}"/>
              </a:ext>
            </a:extLst>
          </p:cNvPr>
          <p:cNvPicPr>
            <a:picLocks noChangeAspect="1"/>
          </p:cNvPicPr>
          <p:nvPr/>
        </p:nvPicPr>
        <p:blipFill>
          <a:blip r:embed="rId5"/>
          <a:stretch>
            <a:fillRect/>
          </a:stretch>
        </p:blipFill>
        <p:spPr>
          <a:xfrm>
            <a:off x="5811168" y="3285366"/>
            <a:ext cx="5512666" cy="3427926"/>
          </a:xfrm>
          <a:prstGeom prst="rect">
            <a:avLst/>
          </a:prstGeom>
        </p:spPr>
      </p:pic>
      <p:sp>
        <p:nvSpPr>
          <p:cNvPr id="21" name="TextBox 20">
            <a:extLst>
              <a:ext uri="{FF2B5EF4-FFF2-40B4-BE49-F238E27FC236}">
                <a16:creationId xmlns:a16="http://schemas.microsoft.com/office/drawing/2014/main" id="{0D9FB49F-F0D4-4AA9-8DC9-4F5C05D01AF7}"/>
              </a:ext>
            </a:extLst>
          </p:cNvPr>
          <p:cNvSpPr txBox="1"/>
          <p:nvPr/>
        </p:nvSpPr>
        <p:spPr bwMode="gray">
          <a:xfrm>
            <a:off x="6187276" y="6617201"/>
            <a:ext cx="4610215" cy="253916"/>
          </a:xfrm>
          <a:prstGeom prst="rect">
            <a:avLst/>
          </a:prstGeom>
          <a:noFill/>
        </p:spPr>
        <p:txBody>
          <a:bodyPr wrap="square">
            <a:spAutoFit/>
          </a:bodyPr>
          <a:lstStyle/>
          <a:p>
            <a:r>
              <a:rPr lang="en-US" sz="1050" u="sng" dirty="0">
                <a:latin typeface="MinionPro-Regular"/>
              </a:rPr>
              <a:t>https://en.wikipedia.org/wiki/Network_motif#Motif_discovery_algorithms</a:t>
            </a:r>
          </a:p>
        </p:txBody>
      </p:sp>
    </p:spTree>
    <p:extLst>
      <p:ext uri="{BB962C8B-B14F-4D97-AF65-F5344CB8AC3E}">
        <p14:creationId xmlns:p14="http://schemas.microsoft.com/office/powerpoint/2010/main" val="152226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P spid="12" grpId="0"/>
      <p:bldP spid="2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59078-6C49-42A0-B550-6D47CF46F39F}"/>
              </a:ext>
            </a:extLst>
          </p:cNvPr>
          <p:cNvSpPr>
            <a:spLocks noGrp="1"/>
          </p:cNvSpPr>
          <p:nvPr>
            <p:ph type="title"/>
          </p:nvPr>
        </p:nvSpPr>
        <p:spPr/>
        <p:txBody>
          <a:bodyPr/>
          <a:lstStyle/>
          <a:p>
            <a:r>
              <a:rPr lang="pt-BR" dirty="0"/>
              <a:t>Motif caveats</a:t>
            </a:r>
            <a:endParaRPr lang="en-US" dirty="0"/>
          </a:p>
        </p:txBody>
      </p:sp>
      <p:sp>
        <p:nvSpPr>
          <p:cNvPr id="3" name="Content Placeholder 2">
            <a:extLst>
              <a:ext uri="{FF2B5EF4-FFF2-40B4-BE49-F238E27FC236}">
                <a16:creationId xmlns:a16="http://schemas.microsoft.com/office/drawing/2014/main" id="{FF8A2AEB-D782-4BEE-BDCC-3777A4A2A273}"/>
              </a:ext>
            </a:extLst>
          </p:cNvPr>
          <p:cNvSpPr>
            <a:spLocks noGrp="1"/>
          </p:cNvSpPr>
          <p:nvPr>
            <p:ph idx="1"/>
          </p:nvPr>
        </p:nvSpPr>
        <p:spPr>
          <a:xfrm>
            <a:off x="359308" y="1979116"/>
            <a:ext cx="11473384" cy="2899768"/>
          </a:xfrm>
        </p:spPr>
        <p:txBody>
          <a:bodyPr/>
          <a:lstStyle/>
          <a:p>
            <a:r>
              <a:rPr lang="pt-BR" b="1" dirty="0"/>
              <a:t>Caveats</a:t>
            </a:r>
          </a:p>
          <a:p>
            <a:pPr marL="342900" indent="-342900">
              <a:buFont typeface="Arial" panose="020B0604020202020204" pitchFamily="34" charset="0"/>
              <a:buChar char="•"/>
            </a:pPr>
            <a:r>
              <a:rPr lang="pt-BR" dirty="0"/>
              <a:t>Stability of a network structure not necessary imply function stability [Igram et al. 2006]</a:t>
            </a:r>
          </a:p>
          <a:p>
            <a:pPr marL="342900" indent="-342900">
              <a:buFont typeface="Arial" panose="020B0604020202020204" pitchFamily="34" charset="0"/>
              <a:buChar char="•"/>
            </a:pPr>
            <a:r>
              <a:rPr lang="pt-BR" dirty="0"/>
              <a:t>Network structure not always imply function </a:t>
            </a:r>
            <a:r>
              <a:rPr lang="en-US" dirty="0"/>
              <a:t>[Voigt et al. 2005]</a:t>
            </a:r>
          </a:p>
          <a:p>
            <a:pPr marL="342900" indent="-342900">
              <a:buFont typeface="Arial" panose="020B0604020202020204" pitchFamily="34" charset="0"/>
              <a:buChar char="•"/>
            </a:pPr>
            <a:r>
              <a:rPr lang="en-US" dirty="0"/>
              <a:t>Static analysis might hide the relationship between structure and function</a:t>
            </a:r>
          </a:p>
          <a:p>
            <a:pPr marL="584194" lvl="1" indent="-342900">
              <a:buFont typeface="Arial" panose="020B0604020202020204" pitchFamily="34" charset="0"/>
              <a:buChar char="•"/>
            </a:pPr>
            <a:r>
              <a:rPr lang="en-US" dirty="0"/>
              <a:t>Temporal network motifs have been investigated [</a:t>
            </a:r>
            <a:r>
              <a:rPr lang="en-US" dirty="0" err="1"/>
              <a:t>Braha</a:t>
            </a:r>
            <a:r>
              <a:rPr lang="en-US" dirty="0"/>
              <a:t> &amp; Bar-Yam 2009][</a:t>
            </a:r>
            <a:r>
              <a:rPr lang="en-US" dirty="0" err="1"/>
              <a:t>Holme</a:t>
            </a:r>
            <a:r>
              <a:rPr lang="en-US" dirty="0"/>
              <a:t> &amp; </a:t>
            </a:r>
            <a:r>
              <a:rPr lang="en-US" sz="2000" dirty="0" err="1"/>
              <a:t>Saramäki</a:t>
            </a:r>
            <a:r>
              <a:rPr lang="en-US" sz="2000" dirty="0"/>
              <a:t> 2012]</a:t>
            </a:r>
            <a:endParaRPr lang="en-US" dirty="0"/>
          </a:p>
          <a:p>
            <a:endParaRPr lang="en-US" dirty="0"/>
          </a:p>
        </p:txBody>
      </p:sp>
      <p:sp>
        <p:nvSpPr>
          <p:cNvPr id="4" name="Slide Number Placeholder 3">
            <a:extLst>
              <a:ext uri="{FF2B5EF4-FFF2-40B4-BE49-F238E27FC236}">
                <a16:creationId xmlns:a16="http://schemas.microsoft.com/office/drawing/2014/main" id="{EA42F139-B86B-4A39-B82B-C2D06003938F}"/>
              </a:ext>
            </a:extLst>
          </p:cNvPr>
          <p:cNvSpPr>
            <a:spLocks noGrp="1"/>
          </p:cNvSpPr>
          <p:nvPr>
            <p:ph type="sldNum" sz="quarter" idx="12"/>
          </p:nvPr>
        </p:nvSpPr>
        <p:spPr/>
        <p:txBody>
          <a:bodyPr/>
          <a:lstStyle/>
          <a:p>
            <a:fld id="{81561042-0DC2-4A04-AA50-F6D44EB20EBA}" type="slidenum">
              <a:rPr lang="en-US" smtClean="0"/>
              <a:t>21</a:t>
            </a:fld>
            <a:endParaRPr lang="en-US"/>
          </a:p>
        </p:txBody>
      </p:sp>
      <p:sp>
        <p:nvSpPr>
          <p:cNvPr id="6" name="TextBox 5">
            <a:extLst>
              <a:ext uri="{FF2B5EF4-FFF2-40B4-BE49-F238E27FC236}">
                <a16:creationId xmlns:a16="http://schemas.microsoft.com/office/drawing/2014/main" id="{FCAC3B79-4310-42A9-9541-618A557E8CC5}"/>
              </a:ext>
            </a:extLst>
          </p:cNvPr>
          <p:cNvSpPr txBox="1"/>
          <p:nvPr/>
        </p:nvSpPr>
        <p:spPr bwMode="gray">
          <a:xfrm>
            <a:off x="118841" y="5175013"/>
            <a:ext cx="11954317" cy="1015663"/>
          </a:xfrm>
          <a:prstGeom prst="rect">
            <a:avLst/>
          </a:prstGeom>
          <a:noFill/>
        </p:spPr>
        <p:txBody>
          <a:bodyPr wrap="square">
            <a:spAutoFit/>
          </a:bodyPr>
          <a:lstStyle/>
          <a:p>
            <a:r>
              <a:rPr lang="en-US" sz="1200" b="1" dirty="0"/>
              <a:t>[</a:t>
            </a:r>
            <a:r>
              <a:rPr lang="en-US" sz="1200" b="1" dirty="0" err="1"/>
              <a:t>Braha</a:t>
            </a:r>
            <a:r>
              <a:rPr lang="en-US" sz="1200" b="1" dirty="0"/>
              <a:t> &amp; Bar-Yam 2009] </a:t>
            </a:r>
            <a:r>
              <a:rPr lang="en-US" sz="1200" dirty="0" err="1"/>
              <a:t>Braha</a:t>
            </a:r>
            <a:r>
              <a:rPr lang="en-US" sz="1200" dirty="0"/>
              <a:t> D., Bar-Yam Y. (2009). “Time-Dependent Complex Networks: Dynamic Centrality, Dynamic Motifs, and Cycles of Social Interactions.” In: Gross T., </a:t>
            </a:r>
            <a:r>
              <a:rPr lang="en-US" sz="1200" dirty="0" err="1"/>
              <a:t>Sayama</a:t>
            </a:r>
            <a:r>
              <a:rPr lang="en-US" sz="1200" dirty="0"/>
              <a:t> H. (eds) </a:t>
            </a:r>
            <a:r>
              <a:rPr lang="en-US" sz="1200" i="1" dirty="0"/>
              <a:t>Adaptive Networks. Understanding Complex Systems</a:t>
            </a:r>
            <a:r>
              <a:rPr lang="en-US" sz="1200" dirty="0"/>
              <a:t>. Springer, Berlin, Heidelberg</a:t>
            </a:r>
          </a:p>
          <a:p>
            <a:r>
              <a:rPr lang="en-US" sz="1200" b="1" dirty="0"/>
              <a:t>[</a:t>
            </a:r>
            <a:r>
              <a:rPr lang="en-US" sz="1200" b="1" dirty="0" err="1"/>
              <a:t>Holme</a:t>
            </a:r>
            <a:r>
              <a:rPr lang="en-US" sz="1200" b="1" dirty="0"/>
              <a:t> &amp; </a:t>
            </a:r>
            <a:r>
              <a:rPr lang="en-US" sz="1200" b="1" dirty="0" err="1"/>
              <a:t>Saramäki</a:t>
            </a:r>
            <a:r>
              <a:rPr lang="en-US" sz="1200" b="1" dirty="0"/>
              <a:t> 2012]</a:t>
            </a:r>
            <a:r>
              <a:rPr lang="en-US" sz="1200" dirty="0"/>
              <a:t> </a:t>
            </a:r>
            <a:r>
              <a:rPr lang="en-US" sz="1200" dirty="0" err="1"/>
              <a:t>Holme</a:t>
            </a:r>
            <a:r>
              <a:rPr lang="en-US" sz="1200" dirty="0"/>
              <a:t>, P., &amp; </a:t>
            </a:r>
            <a:r>
              <a:rPr lang="en-US" sz="1200" dirty="0" err="1"/>
              <a:t>Saramäki</a:t>
            </a:r>
            <a:r>
              <a:rPr lang="en-US" sz="1200" dirty="0"/>
              <a:t>, J. (2012). Temporal networks. </a:t>
            </a:r>
            <a:r>
              <a:rPr lang="en-US" sz="1200" i="1" dirty="0"/>
              <a:t>Physics reports</a:t>
            </a:r>
            <a:r>
              <a:rPr lang="en-US" sz="1200" dirty="0"/>
              <a:t>, </a:t>
            </a:r>
            <a:r>
              <a:rPr lang="en-US" sz="1200" i="1" dirty="0"/>
              <a:t>519</a:t>
            </a:r>
            <a:r>
              <a:rPr lang="en-US" sz="1200" dirty="0"/>
              <a:t>(3), 97-125.</a:t>
            </a:r>
            <a:endParaRPr lang="en-US" sz="1200" b="1" dirty="0"/>
          </a:p>
          <a:p>
            <a:r>
              <a:rPr lang="en-US" sz="1200" b="1" dirty="0"/>
              <a:t>[Ingram et al. 2006] </a:t>
            </a:r>
            <a:r>
              <a:rPr lang="en-US" sz="1200" dirty="0"/>
              <a:t>Ingram PJ, Stumpf MP, Stark J (2006). "Network motifs: structure does not determine function".</a:t>
            </a:r>
            <a:r>
              <a:rPr lang="en-US" sz="1200" i="1" dirty="0"/>
              <a:t> BMC Genomics.</a:t>
            </a:r>
            <a:r>
              <a:rPr lang="en-US" sz="1200" dirty="0"/>
              <a:t> 7: 108.</a:t>
            </a:r>
          </a:p>
          <a:p>
            <a:r>
              <a:rPr lang="en-US" sz="1200" b="1" dirty="0"/>
              <a:t>[Voigt et al. 2005] </a:t>
            </a:r>
            <a:r>
              <a:rPr lang="en-US" sz="1200" dirty="0"/>
              <a:t>Voigt CA, Wolf DM, Arkin AP (2005). "The Bacillus subtilis sin operon: an evolvable network motif". </a:t>
            </a:r>
            <a:r>
              <a:rPr lang="en-US" sz="1200" i="1" dirty="0"/>
              <a:t>Genetics.</a:t>
            </a:r>
            <a:r>
              <a:rPr lang="en-US" sz="1200" dirty="0"/>
              <a:t> 169 (3): 1187–202.</a:t>
            </a:r>
          </a:p>
        </p:txBody>
      </p:sp>
    </p:spTree>
    <p:extLst>
      <p:ext uri="{BB962C8B-B14F-4D97-AF65-F5344CB8AC3E}">
        <p14:creationId xmlns:p14="http://schemas.microsoft.com/office/powerpoint/2010/main" val="2822234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18BE1-3776-419C-9050-7446674DFF5C}"/>
              </a:ext>
            </a:extLst>
          </p:cNvPr>
          <p:cNvSpPr>
            <a:spLocks noGrp="1"/>
          </p:cNvSpPr>
          <p:nvPr>
            <p:ph type="title"/>
          </p:nvPr>
        </p:nvSpPr>
        <p:spPr/>
        <p:txBody>
          <a:bodyPr/>
          <a:lstStyle/>
          <a:p>
            <a:r>
              <a:rPr lang="pt-BR" dirty="0"/>
              <a:t>Motif-based spectral clustering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C81CDD7-37B0-4D3F-BE02-9960F2B96587}"/>
                  </a:ext>
                </a:extLst>
              </p:cNvPr>
              <p:cNvSpPr>
                <a:spLocks noGrp="1"/>
              </p:cNvSpPr>
              <p:nvPr>
                <p:ph idx="1"/>
              </p:nvPr>
            </p:nvSpPr>
            <p:spPr>
              <a:xfrm>
                <a:off x="478369" y="1213308"/>
                <a:ext cx="11473384" cy="6041654"/>
              </a:xfrm>
            </p:spPr>
            <p:txBody>
              <a:bodyPr/>
              <a:lstStyle/>
              <a:p>
                <a:r>
                  <a:rPr lang="pt-BR" dirty="0"/>
                  <a:t>Goal: find clusters of motifs, </a:t>
                </a:r>
              </a:p>
              <a:p>
                <a:r>
                  <a:rPr lang="pt-BR" dirty="0"/>
                  <a:t>How: find clusters that minimize the number of motif that are cut</a:t>
                </a:r>
              </a:p>
              <a:p>
                <a:r>
                  <a:rPr lang="pt-BR" b="1" dirty="0"/>
                  <a:t>Definitions</a:t>
                </a:r>
              </a:p>
              <a:p>
                <a:r>
                  <a:rPr lang="pt-BR" u="sng" dirty="0"/>
                  <a:t>Motif-cuts</a:t>
                </a:r>
                <a:r>
                  <a:rPr lang="pt-BR" dirty="0"/>
                  <a:t>: number of motifs whose at least one edge is cut by the clustering</a:t>
                </a:r>
              </a:p>
              <a:p>
                <a:r>
                  <a:rPr lang="pt-BR" u="sng" dirty="0"/>
                  <a:t>Motif-volume</a:t>
                </a:r>
                <a:r>
                  <a:rPr lang="pt-BR" dirty="0"/>
                  <a:t>: number of nodes participating in a certain motif type</a:t>
                </a:r>
              </a:p>
              <a:p>
                <a:r>
                  <a:rPr lang="pt-BR" u="sng" dirty="0"/>
                  <a:t>Motif Conductance</a:t>
                </a:r>
                <a:r>
                  <a:rPr lang="pt-BR"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𝑀</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𝑆</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𝑀𝑜𝑡𝑖𝑓𝐶𝑢𝑡𝑠</m:t>
                        </m:r>
                      </m:num>
                      <m:den>
                        <m:r>
                          <a:rPr lang="en-US" b="0" i="1" smtClean="0">
                            <a:latin typeface="Cambria Math" panose="02040503050406030204" pitchFamily="18" charset="0"/>
                          </a:rPr>
                          <m:t>𝑀𝑜𝑡𝑖𝑓𝑉𝑜𝑙𝑢𝑚𝑒</m:t>
                        </m:r>
                      </m:den>
                    </m:f>
                  </m:oMath>
                </a14:m>
                <a:r>
                  <a:rPr lang="pt-BR" dirty="0"/>
                  <a:t>, where S is the set of nodes that minizes conductance.</a:t>
                </a:r>
              </a:p>
              <a:p>
                <a:r>
                  <a:rPr lang="pt-BR" dirty="0"/>
                  <a:t>This is an NP-Hard problem... One approximation is the </a:t>
                </a:r>
                <a:r>
                  <a:rPr lang="pt-BR" b="1" dirty="0"/>
                  <a:t>Motif-based Spectral Clustering</a:t>
                </a:r>
                <a:r>
                  <a:rPr lang="pt-BR" dirty="0"/>
                  <a:t>:</a:t>
                </a:r>
              </a:p>
              <a:p>
                <a:pPr marL="342900" indent="-342900">
                  <a:buFont typeface="Arial" panose="020B0604020202020204" pitchFamily="34" charset="0"/>
                  <a:buChar char="•"/>
                </a:pPr>
                <a:r>
                  <a:rPr lang="pt-BR" dirty="0"/>
                  <a:t>Step-1 Preprocessing – create a weighted graph </a:t>
                </a:r>
                <a:r>
                  <a:rPr lang="pt-BR" i="1" dirty="0"/>
                  <a:t>W</a:t>
                </a:r>
                <a:r>
                  <a:rPr lang="pt-BR" dirty="0"/>
                  <a:t> by counting the number of times a motif edge appears</a:t>
                </a:r>
              </a:p>
              <a:p>
                <a:pPr marL="342900" indent="-342900">
                  <a:buFont typeface="Arial" panose="020B0604020202020204" pitchFamily="34" charset="0"/>
                  <a:buChar char="•"/>
                </a:pPr>
                <a:r>
                  <a:rPr lang="pt-BR" dirty="0"/>
                  <a:t>Step-2 Decomposition – use standard special clustering on the Weighted graph</a:t>
                </a:r>
              </a:p>
              <a:p>
                <a:pPr marL="342900" indent="-342900">
                  <a:buFont typeface="Arial" panose="020B0604020202020204" pitchFamily="34" charset="0"/>
                  <a:buChar char="•"/>
                </a:pPr>
                <a:r>
                  <a:rPr lang="pt-BR" dirty="0"/>
                  <a:t>Step-3 Grouping – same as spectral clustering</a:t>
                </a:r>
              </a:p>
              <a:p>
                <a:r>
                  <a:rPr lang="pt-BR" dirty="0"/>
                  <a:t> 	</a:t>
                </a:r>
              </a:p>
              <a:p>
                <a:endParaRPr lang="pt-BR" dirty="0"/>
              </a:p>
              <a:p>
                <a:endParaRPr lang="en-US" dirty="0"/>
              </a:p>
            </p:txBody>
          </p:sp>
        </mc:Choice>
        <mc:Fallback xmlns="">
          <p:sp>
            <p:nvSpPr>
              <p:cNvPr id="3" name="Content Placeholder 2">
                <a:extLst>
                  <a:ext uri="{FF2B5EF4-FFF2-40B4-BE49-F238E27FC236}">
                    <a16:creationId xmlns:a16="http://schemas.microsoft.com/office/drawing/2014/main" id="{4C81CDD7-37B0-4D3F-BE02-9960F2B96587}"/>
                  </a:ext>
                </a:extLst>
              </p:cNvPr>
              <p:cNvSpPr>
                <a:spLocks noGrp="1" noRot="1" noChangeAspect="1" noMove="1" noResize="1" noEditPoints="1" noAdjustHandles="1" noChangeArrowheads="1" noChangeShapeType="1" noTextEdit="1"/>
              </p:cNvSpPr>
              <p:nvPr>
                <p:ph idx="1"/>
              </p:nvPr>
            </p:nvSpPr>
            <p:spPr>
              <a:xfrm>
                <a:off x="478369" y="1213308"/>
                <a:ext cx="11473384" cy="6041654"/>
              </a:xfrm>
              <a:blipFill>
                <a:blip r:embed="rId3"/>
                <a:stretch>
                  <a:fillRect l="-1275" t="-908" r="-106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F865658-0042-4A2E-8526-95F6FD669538}"/>
              </a:ext>
            </a:extLst>
          </p:cNvPr>
          <p:cNvSpPr>
            <a:spLocks noGrp="1"/>
          </p:cNvSpPr>
          <p:nvPr>
            <p:ph type="sldNum" sz="quarter" idx="12"/>
          </p:nvPr>
        </p:nvSpPr>
        <p:spPr/>
        <p:txBody>
          <a:bodyPr/>
          <a:lstStyle/>
          <a:p>
            <a:fld id="{81561042-0DC2-4A04-AA50-F6D44EB20EBA}" type="slidenum">
              <a:rPr lang="en-US" smtClean="0"/>
              <a:t>22</a:t>
            </a:fld>
            <a:endParaRPr lang="en-US"/>
          </a:p>
        </p:txBody>
      </p:sp>
      <p:sp>
        <p:nvSpPr>
          <p:cNvPr id="6" name="TextBox 5">
            <a:extLst>
              <a:ext uri="{FF2B5EF4-FFF2-40B4-BE49-F238E27FC236}">
                <a16:creationId xmlns:a16="http://schemas.microsoft.com/office/drawing/2014/main" id="{3291F366-D3A8-419B-99B2-6DA6656656A3}"/>
              </a:ext>
            </a:extLst>
          </p:cNvPr>
          <p:cNvSpPr txBox="1"/>
          <p:nvPr/>
        </p:nvSpPr>
        <p:spPr bwMode="gray">
          <a:xfrm>
            <a:off x="359308" y="6163639"/>
            <a:ext cx="11473384" cy="646331"/>
          </a:xfrm>
          <a:prstGeom prst="rect">
            <a:avLst/>
          </a:prstGeom>
          <a:noFill/>
        </p:spPr>
        <p:txBody>
          <a:bodyPr wrap="square">
            <a:spAutoFit/>
          </a:bodyPr>
          <a:lstStyle/>
          <a:p>
            <a:r>
              <a:rPr lang="en-US" dirty="0"/>
              <a:t>Lu, </a:t>
            </a:r>
            <a:r>
              <a:rPr lang="en-US" dirty="0" err="1"/>
              <a:t>Zhenqi</a:t>
            </a:r>
            <a:r>
              <a:rPr lang="en-US" dirty="0"/>
              <a:t>, Johan </a:t>
            </a:r>
            <a:r>
              <a:rPr lang="en-US" dirty="0" err="1"/>
              <a:t>Wahlström</a:t>
            </a:r>
            <a:r>
              <a:rPr lang="en-US" dirty="0"/>
              <a:t>, and </a:t>
            </a:r>
            <a:r>
              <a:rPr lang="en-US" dirty="0" err="1"/>
              <a:t>Arye</a:t>
            </a:r>
            <a:r>
              <a:rPr lang="en-US" dirty="0"/>
              <a:t> </a:t>
            </a:r>
            <a:r>
              <a:rPr lang="en-US" dirty="0" err="1"/>
              <a:t>Nehorai</a:t>
            </a:r>
            <a:r>
              <a:rPr lang="en-US" dirty="0"/>
              <a:t>. "Community detection in complex networks via clique conductance." </a:t>
            </a:r>
            <a:r>
              <a:rPr lang="en-US" i="1" dirty="0"/>
              <a:t>Scientific reports</a:t>
            </a:r>
            <a:r>
              <a:rPr lang="en-US" dirty="0"/>
              <a:t> 8.1 (2018): 1-16.</a:t>
            </a:r>
          </a:p>
        </p:txBody>
      </p:sp>
    </p:spTree>
    <p:extLst>
      <p:ext uri="{BB962C8B-B14F-4D97-AF65-F5344CB8AC3E}">
        <p14:creationId xmlns:p14="http://schemas.microsoft.com/office/powerpoint/2010/main" val="14798374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0454F-5322-43EF-A004-428B250AC11A}"/>
              </a:ext>
            </a:extLst>
          </p:cNvPr>
          <p:cNvSpPr>
            <a:spLocks noGrp="1"/>
          </p:cNvSpPr>
          <p:nvPr>
            <p:ph type="title"/>
          </p:nvPr>
        </p:nvSpPr>
        <p:spPr/>
        <p:txBody>
          <a:bodyPr/>
          <a:lstStyle/>
          <a:p>
            <a:r>
              <a:rPr lang="pt-BR" dirty="0"/>
              <a:t>Graphlets</a:t>
            </a:r>
            <a:endParaRPr lang="en-US" dirty="0"/>
          </a:p>
        </p:txBody>
      </p:sp>
      <p:sp>
        <p:nvSpPr>
          <p:cNvPr id="4" name="Slide Number Placeholder 3">
            <a:extLst>
              <a:ext uri="{FF2B5EF4-FFF2-40B4-BE49-F238E27FC236}">
                <a16:creationId xmlns:a16="http://schemas.microsoft.com/office/drawing/2014/main" id="{6EA9BA69-7FBB-40F0-9DB3-91A7CEF910FC}"/>
              </a:ext>
            </a:extLst>
          </p:cNvPr>
          <p:cNvSpPr>
            <a:spLocks noGrp="1"/>
          </p:cNvSpPr>
          <p:nvPr>
            <p:ph type="sldNum" sz="quarter" idx="12"/>
          </p:nvPr>
        </p:nvSpPr>
        <p:spPr/>
        <p:txBody>
          <a:bodyPr/>
          <a:lstStyle/>
          <a:p>
            <a:fld id="{81561042-0DC2-4A04-AA50-F6D44EB20EBA}" type="slidenum">
              <a:rPr lang="en-US" smtClean="0"/>
              <a:t>23</a:t>
            </a:fld>
            <a:endParaRPr lang="en-US"/>
          </a:p>
        </p:txBody>
      </p:sp>
      <p:pic>
        <p:nvPicPr>
          <p:cNvPr id="6" name="Picture 5">
            <a:extLst>
              <a:ext uri="{FF2B5EF4-FFF2-40B4-BE49-F238E27FC236}">
                <a16:creationId xmlns:a16="http://schemas.microsoft.com/office/drawing/2014/main" id="{C99ED50A-03C4-4381-982A-FA7BDD9B28BD}"/>
              </a:ext>
            </a:extLst>
          </p:cNvPr>
          <p:cNvPicPr>
            <a:picLocks noChangeAspect="1"/>
          </p:cNvPicPr>
          <p:nvPr/>
        </p:nvPicPr>
        <p:blipFill>
          <a:blip r:embed="rId3"/>
          <a:stretch>
            <a:fillRect/>
          </a:stretch>
        </p:blipFill>
        <p:spPr>
          <a:xfrm>
            <a:off x="240247" y="946296"/>
            <a:ext cx="7737424" cy="4455043"/>
          </a:xfrm>
          <a:prstGeom prst="rect">
            <a:avLst/>
          </a:prstGeom>
        </p:spPr>
      </p:pic>
      <p:sp>
        <p:nvSpPr>
          <p:cNvPr id="8" name="TextBox 7">
            <a:extLst>
              <a:ext uri="{FF2B5EF4-FFF2-40B4-BE49-F238E27FC236}">
                <a16:creationId xmlns:a16="http://schemas.microsoft.com/office/drawing/2014/main" id="{A8EA5396-FC67-4940-AC85-5CA8941F5AA5}"/>
              </a:ext>
            </a:extLst>
          </p:cNvPr>
          <p:cNvSpPr txBox="1"/>
          <p:nvPr/>
        </p:nvSpPr>
        <p:spPr bwMode="gray">
          <a:xfrm>
            <a:off x="8133116" y="1166672"/>
            <a:ext cx="3935596" cy="1477328"/>
          </a:xfrm>
          <a:prstGeom prst="rect">
            <a:avLst/>
          </a:prstGeom>
          <a:noFill/>
        </p:spPr>
        <p:txBody>
          <a:bodyPr wrap="square">
            <a:spAutoFit/>
          </a:bodyPr>
          <a:lstStyle/>
          <a:p>
            <a:pPr algn="l"/>
            <a:r>
              <a:rPr lang="en-US" sz="1800" b="0" i="0" u="none" strike="noStrike" baseline="0" dirty="0">
                <a:latin typeface="AdvMT_RM"/>
              </a:rPr>
              <a:t>Automorphism orbits 0,1,2, </a:t>
            </a:r>
            <a:r>
              <a:rPr lang="en-US" sz="1800" b="0" i="0" u="none" strike="noStrike" baseline="0" dirty="0">
                <a:latin typeface="AdvP4C4E59"/>
              </a:rPr>
              <a:t>. . . </a:t>
            </a:r>
            <a:r>
              <a:rPr lang="en-US" sz="1800" b="0" i="0" u="none" strike="noStrike" baseline="0" dirty="0">
                <a:latin typeface="AdvMT_RM"/>
              </a:rPr>
              <a:t>, 72 for the thirty 2, 3, 4, and 5-node graphlets </a:t>
            </a:r>
            <a:r>
              <a:rPr lang="en-US" sz="1800" b="0" i="0" u="none" strike="noStrike" baseline="0" dirty="0">
                <a:latin typeface="AdvP696A"/>
              </a:rPr>
              <a:t>G</a:t>
            </a:r>
            <a:r>
              <a:rPr lang="en-US" sz="800" b="0" i="0" u="none" strike="noStrike" baseline="0" dirty="0">
                <a:latin typeface="AdvMT_RM"/>
              </a:rPr>
              <a:t>0</a:t>
            </a:r>
            <a:r>
              <a:rPr lang="en-US" sz="1800" b="0" i="0" u="none" strike="noStrike" baseline="0" dirty="0">
                <a:latin typeface="AdvMT_RM"/>
              </a:rPr>
              <a:t>,</a:t>
            </a:r>
            <a:r>
              <a:rPr lang="en-US" sz="1800" b="0" i="0" u="none" strike="noStrike" baseline="0" dirty="0">
                <a:latin typeface="AdvP696A"/>
              </a:rPr>
              <a:t>G</a:t>
            </a:r>
            <a:r>
              <a:rPr lang="en-US" sz="800" b="0" i="0" u="none" strike="noStrike" baseline="0" dirty="0">
                <a:latin typeface="AdvMT_RM"/>
              </a:rPr>
              <a:t>1</a:t>
            </a:r>
            <a:r>
              <a:rPr lang="en-US" sz="1800" b="0" i="0" u="none" strike="noStrike" baseline="0" dirty="0">
                <a:latin typeface="AdvMT_RM"/>
              </a:rPr>
              <a:t>, </a:t>
            </a:r>
            <a:r>
              <a:rPr lang="en-US" sz="1800" b="0" i="0" u="none" strike="noStrike" baseline="0" dirty="0">
                <a:latin typeface="AdvP4C4E59"/>
              </a:rPr>
              <a:t>. . . </a:t>
            </a:r>
            <a:r>
              <a:rPr lang="en-US" sz="1800" b="0" i="0" u="none" strike="noStrike" baseline="0" dirty="0">
                <a:latin typeface="AdvMT_RM"/>
              </a:rPr>
              <a:t>,</a:t>
            </a:r>
            <a:r>
              <a:rPr lang="en-US" sz="1800" b="0" i="0" u="none" strike="noStrike" baseline="0" dirty="0">
                <a:latin typeface="AdvP696A"/>
              </a:rPr>
              <a:t>G</a:t>
            </a:r>
            <a:r>
              <a:rPr lang="en-US" sz="800" b="0" i="0" u="none" strike="noStrike" baseline="0" dirty="0">
                <a:latin typeface="AdvMT_RM"/>
              </a:rPr>
              <a:t>29</a:t>
            </a:r>
            <a:r>
              <a:rPr lang="en-US" sz="1800" b="0" i="0" u="none" strike="noStrike" baseline="0" dirty="0">
                <a:latin typeface="AdvMT_RM"/>
              </a:rPr>
              <a:t>. In a graphlet </a:t>
            </a:r>
            <a:r>
              <a:rPr lang="en-US" sz="1800" b="0" i="0" u="none" strike="noStrike" baseline="0" dirty="0">
                <a:latin typeface="AdvP696A"/>
              </a:rPr>
              <a:t>G</a:t>
            </a:r>
            <a:r>
              <a:rPr lang="en-US" sz="800" b="0" i="0" u="none" strike="noStrike" baseline="0" dirty="0">
                <a:latin typeface="AdvP696A"/>
              </a:rPr>
              <a:t>i</a:t>
            </a:r>
            <a:r>
              <a:rPr lang="en-US" sz="1800" b="0" i="0" u="none" strike="noStrike" baseline="0" dirty="0">
                <a:latin typeface="AdvMT_RM"/>
              </a:rPr>
              <a:t>, </a:t>
            </a:r>
            <a:r>
              <a:rPr lang="en-US" sz="1800" b="0" i="0" u="none" strike="noStrike" baseline="0" dirty="0" err="1">
                <a:latin typeface="AdvP696A"/>
              </a:rPr>
              <a:t>i</a:t>
            </a:r>
            <a:r>
              <a:rPr lang="en-US" sz="1800" b="0" i="0" u="none" strike="noStrike" baseline="0" dirty="0">
                <a:latin typeface="AdvP696A"/>
              </a:rPr>
              <a:t> </a:t>
            </a:r>
            <a:r>
              <a:rPr lang="en-US" sz="1800" b="0" i="0" u="none" strike="noStrike" baseline="0" dirty="0">
                <a:latin typeface="AdvP4C4E74"/>
              </a:rPr>
              <a:t>2 </a:t>
            </a:r>
            <a:r>
              <a:rPr lang="en-US" sz="1800" b="0" i="0" u="none" strike="noStrike" baseline="0" dirty="0">
                <a:latin typeface="AdvMT_RM"/>
              </a:rPr>
              <a:t>{0,1,</a:t>
            </a:r>
            <a:r>
              <a:rPr lang="en-US" sz="1800" b="0" i="0" u="none" strike="noStrike" baseline="0" dirty="0">
                <a:latin typeface="AdvP4C4E59"/>
              </a:rPr>
              <a:t>. . .</a:t>
            </a:r>
            <a:r>
              <a:rPr lang="en-US" sz="1800" b="0" i="0" u="none" strike="noStrike" baseline="0" dirty="0">
                <a:latin typeface="AdvMT_RM"/>
              </a:rPr>
              <a:t>29}, nodes belonging to</a:t>
            </a:r>
          </a:p>
          <a:p>
            <a:pPr algn="l"/>
            <a:r>
              <a:rPr lang="en-US" sz="1800" b="0" i="0" u="none" strike="noStrike" baseline="0" dirty="0">
                <a:latin typeface="AdvMT_RM"/>
              </a:rPr>
              <a:t>the same orbit are of the same shade</a:t>
            </a:r>
            <a:endParaRPr lang="en-US" dirty="0"/>
          </a:p>
        </p:txBody>
      </p:sp>
      <p:sp>
        <p:nvSpPr>
          <p:cNvPr id="9" name="TextBox 8">
            <a:extLst>
              <a:ext uri="{FF2B5EF4-FFF2-40B4-BE49-F238E27FC236}">
                <a16:creationId xmlns:a16="http://schemas.microsoft.com/office/drawing/2014/main" id="{EBDBDF54-C156-4B6A-9A60-227D0D0409D2}"/>
              </a:ext>
            </a:extLst>
          </p:cNvPr>
          <p:cNvSpPr txBox="1"/>
          <p:nvPr/>
        </p:nvSpPr>
        <p:spPr bwMode="gray">
          <a:xfrm>
            <a:off x="240244" y="6486804"/>
            <a:ext cx="10838882" cy="26079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sz="1200" u="sng" dirty="0"/>
              <a:t>source</a:t>
            </a:r>
            <a:r>
              <a:rPr lang="pt-BR" sz="1200" dirty="0"/>
              <a:t>: </a:t>
            </a:r>
            <a:r>
              <a:rPr lang="en-US" sz="1200" dirty="0" err="1"/>
              <a:t>Pržulj</a:t>
            </a:r>
            <a:r>
              <a:rPr lang="en-US" sz="1200" dirty="0"/>
              <a:t>, N., Biological network comparison using graphlet degree distribution, </a:t>
            </a:r>
            <a:r>
              <a:rPr lang="en-US" sz="1200" i="1" dirty="0"/>
              <a:t>Bioinformatics</a:t>
            </a:r>
            <a:r>
              <a:rPr lang="en-US" sz="1200" dirty="0"/>
              <a:t>, 23, 2, 2007, pp, e177–e183</a:t>
            </a:r>
          </a:p>
        </p:txBody>
      </p:sp>
    </p:spTree>
    <p:extLst>
      <p:ext uri="{BB962C8B-B14F-4D97-AF65-F5344CB8AC3E}">
        <p14:creationId xmlns:p14="http://schemas.microsoft.com/office/powerpoint/2010/main" val="17201685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79487CE-20E9-4259-8EA8-EDD8B869C2F1}"/>
              </a:ext>
            </a:extLst>
          </p:cNvPr>
          <p:cNvSpPr/>
          <p:nvPr/>
        </p:nvSpPr>
        <p:spPr bwMode="gray">
          <a:xfrm flipV="1">
            <a:off x="4588328" y="2645362"/>
            <a:ext cx="436729" cy="566928"/>
          </a:xfrm>
          <a:prstGeom prst="rect">
            <a:avLst/>
          </a:prstGeom>
          <a:solidFill>
            <a:schemeClr val="bg1">
              <a:lumMod val="9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9" name="Rectangle 18">
            <a:extLst>
              <a:ext uri="{FF2B5EF4-FFF2-40B4-BE49-F238E27FC236}">
                <a16:creationId xmlns:a16="http://schemas.microsoft.com/office/drawing/2014/main" id="{E3B32F32-DB33-42F0-80AE-9F1631ED2058}"/>
              </a:ext>
            </a:extLst>
          </p:cNvPr>
          <p:cNvSpPr/>
          <p:nvPr/>
        </p:nvSpPr>
        <p:spPr bwMode="gray">
          <a:xfrm>
            <a:off x="3996925" y="2781844"/>
            <a:ext cx="345744" cy="318871"/>
          </a:xfrm>
          <a:prstGeom prst="rect">
            <a:avLst/>
          </a:prstGeom>
          <a:solidFill>
            <a:schemeClr val="bg1">
              <a:lumMod val="9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9E585C2-CA5E-40FD-ABA0-B8C78D57AD81}"/>
                  </a:ext>
                </a:extLst>
              </p:cNvPr>
              <p:cNvSpPr txBox="1"/>
              <p:nvPr/>
            </p:nvSpPr>
            <p:spPr bwMode="gray">
              <a:xfrm>
                <a:off x="2228093" y="2622142"/>
                <a:ext cx="4375649" cy="936083"/>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r>
                            <a:rPr lang="en-US" b="0" i="1" smtClean="0">
                              <a:latin typeface="Cambria Math" panose="02040503050406030204" pitchFamily="18" charset="0"/>
                            </a:rPr>
                            <m:t>𝑚</m:t>
                          </m:r>
                        </m:den>
                      </m:f>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2</m:t>
                              </m:r>
                              <m:r>
                                <a:rPr lang="en-US" b="0" i="1" smtClean="0">
                                  <a:latin typeface="Cambria Math" panose="02040503050406030204" pitchFamily="18" charset="0"/>
                                </a:rPr>
                                <m:t>𝑚</m:t>
                              </m:r>
                            </m:den>
                          </m:f>
                          <m:r>
                            <a:rPr lang="en-US" b="0" i="1" smtClean="0">
                              <a:latin typeface="Cambria Math" panose="02040503050406030204" pitchFamily="18" charset="0"/>
                            </a:rPr>
                            <m:t>)</m:t>
                          </m:r>
                        </m:e>
                      </m:nary>
                      <m:r>
                        <a:rPr lang="en-US" b="0" i="1" smtClean="0">
                          <a:latin typeface="Cambria Math" panose="02040503050406030204" pitchFamily="18" charset="0"/>
                        </a:rPr>
                        <m:t> </m:t>
                      </m:r>
                      <m:r>
                        <a:rPr lang="en-US" b="0" i="1" smtClean="0">
                          <a:latin typeface="Cambria Math" panose="02040503050406030204" pitchFamily="18" charset="0"/>
                        </a:rPr>
                        <m:t>𝛿</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𝑗</m:t>
                              </m:r>
                            </m:sub>
                          </m:sSub>
                        </m:e>
                      </m:d>
                      <m:r>
                        <a:rPr lang="en-US" b="0" i="1" smtClean="0">
                          <a:latin typeface="Cambria Math" panose="02040503050406030204" pitchFamily="18" charset="0"/>
                        </a:rPr>
                        <m:t>, </m:t>
                      </m:r>
                    </m:oMath>
                  </m:oMathPara>
                </a14:m>
                <a:endParaRPr lang="en-US" b="0" dirty="0"/>
              </a:p>
              <a:p>
                <a:pPr marL="182563" indent="-182563">
                  <a:spcBef>
                    <a:spcPts val="300"/>
                  </a:spcBef>
                  <a:spcAft>
                    <a:spcPts val="300"/>
                  </a:spcAft>
                  <a:buClr>
                    <a:schemeClr val="accent1"/>
                  </a:buClr>
                  <a:buSzPct val="90000"/>
                  <a:buFont typeface="Arial" panose="020B0604020202020204" pitchFamily="34" charset="0"/>
                  <a:buChar char="■"/>
                </a:pPr>
                <a:endParaRPr lang="en-US" b="0" dirty="0"/>
              </a:p>
              <a:p>
                <a:pPr marL="182563" indent="-182563">
                  <a:spcBef>
                    <a:spcPts val="300"/>
                  </a:spcBef>
                  <a:spcAft>
                    <a:spcPts val="300"/>
                  </a:spcAft>
                  <a:buClr>
                    <a:schemeClr val="accent1"/>
                  </a:buClr>
                  <a:buSzPct val="90000"/>
                  <a:buFont typeface="Arial" panose="020B0604020202020204" pitchFamily="34" charset="0"/>
                  <a:buChar char="■"/>
                </a:pPr>
                <a:endParaRPr lang="en-US" dirty="0" err="1"/>
              </a:p>
            </p:txBody>
          </p:sp>
        </mc:Choice>
        <mc:Fallback xmlns="">
          <p:sp>
            <p:nvSpPr>
              <p:cNvPr id="6" name="TextBox 5">
                <a:extLst>
                  <a:ext uri="{FF2B5EF4-FFF2-40B4-BE49-F238E27FC236}">
                    <a16:creationId xmlns:a16="http://schemas.microsoft.com/office/drawing/2014/main" id="{19E585C2-CA5E-40FD-ABA0-B8C78D57AD81}"/>
                  </a:ext>
                </a:extLst>
              </p:cNvPr>
              <p:cNvSpPr txBox="1">
                <a:spLocks noRot="1" noChangeAspect="1" noMove="1" noResize="1" noEditPoints="1" noAdjustHandles="1" noChangeArrowheads="1" noChangeShapeType="1" noTextEdit="1"/>
              </p:cNvSpPr>
              <p:nvPr/>
            </p:nvSpPr>
            <p:spPr bwMode="gray">
              <a:xfrm>
                <a:off x="2228093" y="2622142"/>
                <a:ext cx="4375649" cy="936083"/>
              </a:xfrm>
              <a:prstGeom prst="rect">
                <a:avLst/>
              </a:prstGeom>
              <a:blipFill>
                <a:blip r:embed="rId2"/>
                <a:stretch>
                  <a:fillRect/>
                </a:stretch>
              </a:blipFill>
            </p:spPr>
            <p:txBody>
              <a:bodyPr/>
              <a:lstStyle/>
              <a:p>
                <a:r>
                  <a:rPr lang="en-US">
                    <a:noFill/>
                  </a:rPr>
                  <a:t> </a:t>
                </a:r>
              </a:p>
            </p:txBody>
          </p:sp>
        </mc:Fallback>
      </mc:AlternateContent>
      <p:sp>
        <p:nvSpPr>
          <p:cNvPr id="2" name="Text Placeholder 1">
            <a:extLst>
              <a:ext uri="{FF2B5EF4-FFF2-40B4-BE49-F238E27FC236}">
                <a16:creationId xmlns:a16="http://schemas.microsoft.com/office/drawing/2014/main" id="{C5D90690-6CF8-40A7-9F56-DB5E7B81A3B1}"/>
              </a:ext>
            </a:extLst>
          </p:cNvPr>
          <p:cNvSpPr>
            <a:spLocks noGrp="1"/>
          </p:cNvSpPr>
          <p:nvPr>
            <p:ph type="body" sz="quarter" idx="13"/>
          </p:nvPr>
        </p:nvSpPr>
        <p:spPr>
          <a:xfrm>
            <a:off x="478369" y="1282046"/>
            <a:ext cx="11474451" cy="1104405"/>
          </a:xfrm>
        </p:spPr>
        <p:txBody>
          <a:bodyPr/>
          <a:lstStyle/>
          <a:p>
            <a:r>
              <a:rPr lang="en-US" dirty="0"/>
              <a:t>Modularity (</a:t>
            </a:r>
            <a:r>
              <a:rPr lang="en-US" i="1" dirty="0"/>
              <a:t>Q</a:t>
            </a:r>
            <a:r>
              <a:rPr lang="en-US" dirty="0"/>
              <a:t>) fraction of the edges within the given groups minus the expected such fraction if edges were distributed at random. It is defined as </a:t>
            </a:r>
            <a:r>
              <a:rPr lang="en-US" sz="2000" dirty="0"/>
              <a:t>[Newman 2004]:</a:t>
            </a:r>
            <a:endParaRPr lang="en-US" dirty="0"/>
          </a:p>
          <a:p>
            <a:endParaRPr lang="en-US" dirty="0"/>
          </a:p>
        </p:txBody>
      </p:sp>
      <p:sp>
        <p:nvSpPr>
          <p:cNvPr id="3" name="Title 2">
            <a:extLst>
              <a:ext uri="{FF2B5EF4-FFF2-40B4-BE49-F238E27FC236}">
                <a16:creationId xmlns:a16="http://schemas.microsoft.com/office/drawing/2014/main" id="{4BBDF5A6-D75E-4841-9F62-554FFFEFD366}"/>
              </a:ext>
            </a:extLst>
          </p:cNvPr>
          <p:cNvSpPr>
            <a:spLocks noGrp="1"/>
          </p:cNvSpPr>
          <p:nvPr>
            <p:ph type="title"/>
          </p:nvPr>
        </p:nvSpPr>
        <p:spPr/>
        <p:txBody>
          <a:bodyPr/>
          <a:lstStyle/>
          <a:p>
            <a:r>
              <a:rPr lang="en-US" dirty="0"/>
              <a:t>Modularity (</a:t>
            </a:r>
            <a:r>
              <a:rPr lang="en-US" i="1" dirty="0"/>
              <a:t>Q</a:t>
            </a:r>
            <a:r>
              <a:rPr lang="en-US" dirty="0"/>
              <a:t>) – quality of clustering</a:t>
            </a:r>
          </a:p>
        </p:txBody>
      </p:sp>
      <p:sp>
        <p:nvSpPr>
          <p:cNvPr id="5" name="TextBox 4">
            <a:extLst>
              <a:ext uri="{FF2B5EF4-FFF2-40B4-BE49-F238E27FC236}">
                <a16:creationId xmlns:a16="http://schemas.microsoft.com/office/drawing/2014/main" id="{B6F707DC-4DC3-4515-B0A3-9FEA74019A21}"/>
              </a:ext>
            </a:extLst>
          </p:cNvPr>
          <p:cNvSpPr txBox="1"/>
          <p:nvPr/>
        </p:nvSpPr>
        <p:spPr bwMode="gray">
          <a:xfrm>
            <a:off x="95534" y="6120946"/>
            <a:ext cx="10847769" cy="646331"/>
          </a:xfrm>
          <a:prstGeom prst="rect">
            <a:avLst/>
          </a:prstGeom>
          <a:noFill/>
        </p:spPr>
        <p:txBody>
          <a:bodyPr wrap="square">
            <a:spAutoFit/>
          </a:bodyPr>
          <a:lstStyle/>
          <a:p>
            <a:r>
              <a:rPr lang="en-US" sz="1200" dirty="0"/>
              <a:t>[Newman 2004] Newman, Mark EJ. "Analysis of weighted networks." </a:t>
            </a:r>
            <a:r>
              <a:rPr lang="en-US" sz="1200" i="1" dirty="0"/>
              <a:t>Physical review E</a:t>
            </a:r>
            <a:r>
              <a:rPr lang="en-US" sz="1200" dirty="0"/>
              <a:t> 70.5 (2004): 056131.</a:t>
            </a:r>
          </a:p>
          <a:p>
            <a:r>
              <a:rPr lang="en-US" sz="1200" dirty="0"/>
              <a:t>[Blondel et al. 2008] Blondel, Vincent D., et al. (2008), "Fast unfolding of communities in large networks.“, </a:t>
            </a:r>
            <a:r>
              <a:rPr lang="en-US" sz="1200" i="1" dirty="0"/>
              <a:t>Journal of statistical mechanics: theory and experiment, 2008(9), pp.1-13.</a:t>
            </a:r>
            <a:endParaRPr lang="en-US" sz="1200" dirty="0"/>
          </a:p>
        </p:txBody>
      </p:sp>
      <mc:AlternateContent xmlns:mc="http://schemas.openxmlformats.org/markup-compatibility/2006" xmlns:a14="http://schemas.microsoft.com/office/drawing/2010/main">
        <mc:Choice Requires="a14">
          <p:sp>
            <p:nvSpPr>
              <p:cNvPr id="8" name="Rectangle 2">
                <a:extLst>
                  <a:ext uri="{FF2B5EF4-FFF2-40B4-BE49-F238E27FC236}">
                    <a16:creationId xmlns:a16="http://schemas.microsoft.com/office/drawing/2014/main" id="{A41E8052-2F8E-49DD-B9C3-2169D9B66F0F}"/>
                  </a:ext>
                </a:extLst>
              </p:cNvPr>
              <p:cNvSpPr>
                <a:spLocks noChangeArrowheads="1"/>
              </p:cNvSpPr>
              <p:nvPr/>
            </p:nvSpPr>
            <p:spPr bwMode="auto">
              <a:xfrm>
                <a:off x="2515764" y="3972930"/>
                <a:ext cx="6602898" cy="164647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altLang="en-US" sz="1400" u="sng" dirty="0">
                    <a:latin typeface="+mj-lt"/>
                  </a:rPr>
                  <a:t>w</a:t>
                </a:r>
                <a:r>
                  <a:rPr kumimoji="0" lang="en-US" altLang="en-US" sz="1400" b="0" u="sng" strike="noStrike" cap="none" normalizeH="0" baseline="0" dirty="0">
                    <a:ln>
                      <a:noFill/>
                    </a:ln>
                    <a:solidFill>
                      <a:schemeClr val="tx1"/>
                    </a:solidFill>
                    <a:effectLst/>
                    <a:latin typeface="+mj-lt"/>
                  </a:rPr>
                  <a:t>here:</a:t>
                </a:r>
              </a:p>
              <a:p>
                <a:pPr lvl="2"/>
                <a14:m>
                  <m:oMath xmlns:m="http://schemas.openxmlformats.org/officeDocument/2006/math">
                    <m:r>
                      <a:rPr kumimoji="0" lang="en-US" altLang="en-US" sz="1600" b="0" i="1" u="none" strike="noStrike" cap="none" normalizeH="0" baseline="0" dirty="0" smtClean="0">
                        <a:ln>
                          <a:noFill/>
                        </a:ln>
                        <a:solidFill>
                          <a:schemeClr val="tx1"/>
                        </a:solidFill>
                        <a:effectLst/>
                        <a:latin typeface="Cambria Math" panose="02040503050406030204" pitchFamily="18" charset="0"/>
                      </a:rPr>
                      <m:t>𝑚</m:t>
                    </m:r>
                  </m:oMath>
                </a14:m>
                <a:r>
                  <a:rPr kumimoji="0" lang="en-US" altLang="en-US" sz="1400" b="0" i="0" u="none" strike="noStrike" cap="none" normalizeH="0" baseline="0" dirty="0">
                    <a:ln>
                      <a:noFill/>
                    </a:ln>
                    <a:solidFill>
                      <a:schemeClr val="tx1"/>
                    </a:solidFill>
                    <a:effectLst/>
                    <a:latin typeface="+mj-lt"/>
                  </a:rPr>
                  <a:t>  = total number of edges</a:t>
                </a:r>
              </a:p>
              <a:p>
                <a:pPr lvl="2"/>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𝐴</m:t>
                        </m:r>
                      </m:e>
                      <m:sub>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𝑗</m:t>
                        </m:r>
                      </m:sub>
                    </m:sSub>
                    <m:r>
                      <a:rPr lang="en-US" sz="1600" b="0" i="1" smtClean="0">
                        <a:latin typeface="Cambria Math" panose="02040503050406030204" pitchFamily="18" charset="0"/>
                      </a:rPr>
                      <m:t> </m:t>
                    </m:r>
                  </m:oMath>
                </a14:m>
                <a:r>
                  <a:rPr kumimoji="0" lang="en-US" altLang="en-US" sz="1400" b="0" i="0" u="none" strike="noStrike" cap="none" normalizeH="0" baseline="0" dirty="0">
                    <a:ln>
                      <a:noFill/>
                    </a:ln>
                    <a:solidFill>
                      <a:schemeClr val="tx1"/>
                    </a:solidFill>
                    <a:effectLst/>
                    <a:latin typeface="+mj-lt"/>
                  </a:rPr>
                  <a:t>= weight</a:t>
                </a:r>
                <a:r>
                  <a:rPr kumimoji="0" lang="en-US" altLang="en-US" sz="1400" b="0" i="0" u="none" strike="noStrike" cap="none" normalizeH="0" dirty="0">
                    <a:ln>
                      <a:noFill/>
                    </a:ln>
                    <a:solidFill>
                      <a:schemeClr val="tx1"/>
                    </a:solidFill>
                    <a:effectLst/>
                    <a:latin typeface="+mj-lt"/>
                  </a:rPr>
                  <a:t> of the edge between </a:t>
                </a:r>
                <a14:m>
                  <m:oMath xmlns:m="http://schemas.openxmlformats.org/officeDocument/2006/math">
                    <m:r>
                      <a:rPr lang="en-US" sz="1400" i="1">
                        <a:latin typeface="Cambria Math" panose="02040503050406030204" pitchFamily="18" charset="0"/>
                      </a:rPr>
                      <m:t>𝑖</m:t>
                    </m:r>
                    <m:r>
                      <a:rPr lang="en-US" sz="1400" i="1">
                        <a:latin typeface="Cambria Math" panose="02040503050406030204" pitchFamily="18" charset="0"/>
                      </a:rPr>
                      <m:t> </m:t>
                    </m:r>
                  </m:oMath>
                </a14:m>
                <a:r>
                  <a:rPr lang="en-US" sz="1400" dirty="0"/>
                  <a:t> and </a:t>
                </a:r>
                <a14:m>
                  <m:oMath xmlns:m="http://schemas.openxmlformats.org/officeDocument/2006/math">
                    <m:r>
                      <a:rPr lang="en-US" sz="1400" b="0" i="1" smtClean="0">
                        <a:latin typeface="Cambria Math" panose="02040503050406030204" pitchFamily="18" charset="0"/>
                      </a:rPr>
                      <m:t>𝑗</m:t>
                    </m:r>
                  </m:oMath>
                </a14:m>
                <a:endParaRPr kumimoji="0" lang="en-US" altLang="en-US" sz="1400" b="0" i="1" u="none" strike="noStrike" cap="none" normalizeH="0" baseline="0" dirty="0">
                  <a:ln>
                    <a:noFill/>
                  </a:ln>
                  <a:solidFill>
                    <a:schemeClr val="tx1"/>
                  </a:solidFill>
                  <a:effectLst/>
                  <a:latin typeface="+mj-lt"/>
                </a:endParaRPr>
              </a:p>
              <a:p>
                <a:pPr lvl="2"/>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𝑘</m:t>
                        </m:r>
                      </m:e>
                      <m:sub>
                        <m:r>
                          <a:rPr lang="en-US" sz="1600" i="1">
                            <a:latin typeface="Cambria Math" panose="02040503050406030204" pitchFamily="18" charset="0"/>
                          </a:rPr>
                          <m:t>𝑖</m:t>
                        </m:r>
                      </m:sub>
                    </m:sSub>
                    <m:r>
                      <a:rPr lang="en-US" sz="1600" b="0" i="1" smtClean="0">
                        <a:latin typeface="Cambria Math" panose="02040503050406030204" pitchFamily="18" charset="0"/>
                      </a:rPr>
                      <m:t>=</m:t>
                    </m:r>
                    <m:nary>
                      <m:naryPr>
                        <m:chr m:val="∑"/>
                        <m:supHide m:val="on"/>
                        <m:ctrlPr>
                          <a:rPr lang="en-US" sz="1600" b="0" i="1" smtClean="0">
                            <a:latin typeface="Cambria Math" panose="02040503050406030204" pitchFamily="18" charset="0"/>
                          </a:rPr>
                        </m:ctrlPr>
                      </m:naryPr>
                      <m:sub>
                        <m:r>
                          <a:rPr lang="en-US" sz="1600" b="0" i="1" smtClean="0">
                            <a:latin typeface="Cambria Math" panose="02040503050406030204" pitchFamily="18" charset="0"/>
                          </a:rPr>
                          <m:t>𝑗</m:t>
                        </m:r>
                      </m:sub>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𝐴</m:t>
                            </m:r>
                          </m:e>
                          <m:sub>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𝑗</m:t>
                            </m:r>
                          </m:sub>
                        </m:sSub>
                      </m:e>
                    </m:nary>
                  </m:oMath>
                </a14:m>
                <a:r>
                  <a:rPr kumimoji="0" lang="en-US" altLang="en-US" sz="1400" b="0" i="0" u="none" strike="noStrike" cap="none" normalizeH="0" baseline="0" dirty="0">
                    <a:ln>
                      <a:noFill/>
                    </a:ln>
                    <a:solidFill>
                      <a:schemeClr val="tx1"/>
                    </a:solidFill>
                    <a:effectLst/>
                    <a:latin typeface="+mj-lt"/>
                  </a:rPr>
                  <a:t> is sum of the weighted edges</a:t>
                </a:r>
                <a:r>
                  <a:rPr kumimoji="0" lang="en-US" altLang="en-US" sz="1400" b="0" i="0" u="none" strike="noStrike" cap="none" normalizeH="0" dirty="0">
                    <a:ln>
                      <a:noFill/>
                    </a:ln>
                    <a:solidFill>
                      <a:schemeClr val="tx1"/>
                    </a:solidFill>
                    <a:effectLst/>
                    <a:latin typeface="+mj-lt"/>
                  </a:rPr>
                  <a:t> attached to </a:t>
                </a:r>
                <a:r>
                  <a:rPr lang="en-US" sz="1400" dirty="0"/>
                  <a:t>node </a:t>
                </a:r>
                <a14:m>
                  <m:oMath xmlns:m="http://schemas.openxmlformats.org/officeDocument/2006/math">
                    <m:r>
                      <a:rPr lang="en-US" sz="1400" i="1">
                        <a:latin typeface="Cambria Math" panose="02040503050406030204" pitchFamily="18" charset="0"/>
                      </a:rPr>
                      <m:t>𝑖</m:t>
                    </m:r>
                  </m:oMath>
                </a14:m>
                <a:r>
                  <a:rPr kumimoji="0" lang="en-US" altLang="en-US" sz="1400" b="0" i="0" u="none" strike="noStrike" cap="none" normalizeH="0" baseline="0" dirty="0">
                    <a:ln>
                      <a:noFill/>
                    </a:ln>
                    <a:solidFill>
                      <a:schemeClr val="tx1"/>
                    </a:solidFill>
                    <a:effectLst/>
                    <a:latin typeface="+mj-lt"/>
                  </a:rPr>
                  <a:t> </a:t>
                </a:r>
              </a:p>
              <a:p>
                <a:pPr lvl="2"/>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oMath>
                </a14:m>
                <a:r>
                  <a:rPr lang="en-US" sz="1400" i="1" dirty="0">
                    <a:latin typeface="+mj-lt"/>
                  </a:rPr>
                  <a:t> = </a:t>
                </a:r>
                <a:r>
                  <a:rPr lang="en-US" sz="1400" dirty="0">
                    <a:latin typeface="+mj-lt"/>
                  </a:rPr>
                  <a:t>community of node </a:t>
                </a:r>
                <a14:m>
                  <m:oMath xmlns:m="http://schemas.openxmlformats.org/officeDocument/2006/math">
                    <m:r>
                      <a:rPr lang="en-US" sz="1400" i="1">
                        <a:latin typeface="Cambria Math" panose="02040503050406030204" pitchFamily="18" charset="0"/>
                      </a:rPr>
                      <m:t>𝑖</m:t>
                    </m:r>
                  </m:oMath>
                </a14:m>
                <a:endParaRPr lang="en-US" sz="1400" dirty="0">
                  <a:latin typeface="+mj-lt"/>
                </a:endParaRPr>
              </a:p>
              <a:p>
                <a:pPr lvl="2"/>
                <a:r>
                  <a:rPr lang="en-US" sz="1400" dirty="0"/>
                  <a:t>  </a:t>
                </a:r>
                <a14:m>
                  <m:oMath xmlns:m="http://schemas.openxmlformats.org/officeDocument/2006/math">
                    <m:r>
                      <a:rPr lang="en-US" sz="1600" i="1">
                        <a:latin typeface="Cambria Math" panose="02040503050406030204" pitchFamily="18" charset="0"/>
                      </a:rPr>
                      <m:t>𝛿</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𝑐</m:t>
                            </m:r>
                          </m:e>
                          <m:sub>
                            <m:r>
                              <a:rPr lang="en-US" sz="1600" i="1">
                                <a:latin typeface="Cambria Math" panose="02040503050406030204" pitchFamily="18" charset="0"/>
                              </a:rPr>
                              <m:t>𝑖</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𝑐</m:t>
                            </m:r>
                          </m:e>
                          <m:sub>
                            <m:r>
                              <a:rPr lang="en-US" sz="1600" i="1">
                                <a:latin typeface="Cambria Math" panose="02040503050406030204" pitchFamily="18" charset="0"/>
                              </a:rPr>
                              <m:t>𝑗</m:t>
                            </m:r>
                          </m:sub>
                        </m:sSub>
                      </m:e>
                    </m:d>
                    <m:r>
                      <a:rPr lang="en-US" sz="1600" i="1">
                        <a:latin typeface="Cambria Math" panose="02040503050406030204" pitchFamily="18" charset="0"/>
                      </a:rPr>
                      <m:t>=1 </m:t>
                    </m:r>
                    <m:r>
                      <a:rPr lang="en-US" sz="1600" i="1">
                        <a:latin typeface="Cambria Math" panose="02040503050406030204" pitchFamily="18" charset="0"/>
                      </a:rPr>
                      <m:t>𝑖𝑓</m:t>
                    </m:r>
                    <m:r>
                      <a:rPr lang="en-US" sz="1600" i="1">
                        <a:latin typeface="Cambria Math" panose="02040503050406030204" pitchFamily="18" charset="0"/>
                      </a:rPr>
                      <m:t> </m:t>
                    </m:r>
                    <m:r>
                      <a:rPr lang="en-US" sz="1600" b="0" i="1" smtClean="0">
                        <a:latin typeface="Cambria Math" panose="02040503050406030204" pitchFamily="18" charset="0"/>
                      </a:rPr>
                      <m:t>𝑖</m:t>
                    </m:r>
                    <m:r>
                      <a:rPr lang="en-US" sz="1600" b="0" i="1" smtClean="0">
                        <a:latin typeface="Cambria Math" panose="02040503050406030204" pitchFamily="18" charset="0"/>
                      </a:rPr>
                      <m:t> </m:t>
                    </m:r>
                    <m:r>
                      <a:rPr lang="en-US" sz="1600" b="0" i="1" smtClean="0">
                        <a:latin typeface="Cambria Math" panose="02040503050406030204" pitchFamily="18" charset="0"/>
                      </a:rPr>
                      <m:t>𝑎𝑛𝑑</m:t>
                    </m:r>
                    <m:r>
                      <a:rPr lang="en-US" sz="1600" b="0" i="1" smtClean="0">
                        <a:latin typeface="Cambria Math" panose="02040503050406030204" pitchFamily="18" charset="0"/>
                      </a:rPr>
                      <m:t> </m:t>
                    </m:r>
                    <m:r>
                      <a:rPr lang="en-US" sz="1600" b="0" i="1" smtClean="0">
                        <a:latin typeface="Cambria Math" panose="02040503050406030204" pitchFamily="18" charset="0"/>
                      </a:rPr>
                      <m:t>𝑗</m:t>
                    </m:r>
                    <m:r>
                      <a:rPr lang="en-US" sz="1600" i="1">
                        <a:latin typeface="Cambria Math" panose="02040503050406030204" pitchFamily="18" charset="0"/>
                      </a:rPr>
                      <m:t>∈</m:t>
                    </m:r>
                    <m:r>
                      <a:rPr lang="en-US" sz="1600" b="0" i="1" smtClean="0">
                        <a:latin typeface="Cambria Math" panose="02040503050406030204" pitchFamily="18" charset="0"/>
                      </a:rPr>
                      <m:t>𝑠𝑎𝑚𝑒</m:t>
                    </m:r>
                    <m:r>
                      <a:rPr lang="en-US" sz="1600" b="0" i="1" smtClean="0">
                        <a:latin typeface="Cambria Math" panose="02040503050406030204" pitchFamily="18" charset="0"/>
                      </a:rPr>
                      <m:t> </m:t>
                    </m:r>
                    <m:r>
                      <a:rPr lang="en-US" sz="1600" b="0" i="1" smtClean="0">
                        <a:latin typeface="Cambria Math" panose="02040503050406030204" pitchFamily="18" charset="0"/>
                      </a:rPr>
                      <m:t>𝑐𝑜𝑚𝑚𝑢𝑛𝑖𝑡𝑦</m:t>
                    </m:r>
                    <m:r>
                      <a:rPr lang="en-US" sz="1600" b="0" i="1" smtClean="0">
                        <a:latin typeface="Cambria Math" panose="02040503050406030204" pitchFamily="18" charset="0"/>
                      </a:rPr>
                      <m:t> </m:t>
                    </m:r>
                    <m:r>
                      <a:rPr lang="en-US" sz="1600" b="0" i="1" smtClean="0">
                        <a:latin typeface="Cambria Math" panose="02040503050406030204" pitchFamily="18" charset="0"/>
                      </a:rPr>
                      <m:t>𝑐</m:t>
                    </m:r>
                  </m:oMath>
                </a14:m>
                <a:r>
                  <a:rPr kumimoji="0" lang="en-US" altLang="en-US" sz="1400" b="0" i="0" u="none" strike="noStrike" cap="none" normalizeH="0" baseline="0" dirty="0">
                    <a:ln>
                      <a:noFill/>
                    </a:ln>
                    <a:solidFill>
                      <a:schemeClr val="tx1"/>
                    </a:solidFill>
                    <a:effectLst/>
                    <a:latin typeface="+mj-lt"/>
                  </a:rPr>
                  <a:t> </a:t>
                </a:r>
              </a:p>
            </p:txBody>
          </p:sp>
        </mc:Choice>
        <mc:Fallback xmlns="">
          <p:sp>
            <p:nvSpPr>
              <p:cNvPr id="8" name="Rectangle 2">
                <a:extLst>
                  <a:ext uri="{FF2B5EF4-FFF2-40B4-BE49-F238E27FC236}">
                    <a16:creationId xmlns:a16="http://schemas.microsoft.com/office/drawing/2014/main" id="{A41E8052-2F8E-49DD-B9C3-2169D9B66F0F}"/>
                  </a:ext>
                </a:extLst>
              </p:cNvPr>
              <p:cNvSpPr>
                <a:spLocks noRot="1" noChangeAspect="1" noMove="1" noResize="1" noEditPoints="1" noAdjustHandles="1" noChangeArrowheads="1" noChangeShapeType="1" noTextEdit="1"/>
              </p:cNvSpPr>
              <p:nvPr/>
            </p:nvSpPr>
            <p:spPr bwMode="auto">
              <a:xfrm>
                <a:off x="2515764" y="3972930"/>
                <a:ext cx="6602898" cy="1646476"/>
              </a:xfrm>
              <a:prstGeom prst="rect">
                <a:avLst/>
              </a:prstGeom>
              <a:blipFill>
                <a:blip r:embed="rId3"/>
                <a:stretch>
                  <a:fillRect l="-277" b="-74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2" name="TextBox 11">
            <a:extLst>
              <a:ext uri="{FF2B5EF4-FFF2-40B4-BE49-F238E27FC236}">
                <a16:creationId xmlns:a16="http://schemas.microsoft.com/office/drawing/2014/main" id="{D6A22BAC-F061-40DC-A049-27C655724CDD}"/>
              </a:ext>
            </a:extLst>
          </p:cNvPr>
          <p:cNvSpPr txBox="1"/>
          <p:nvPr/>
        </p:nvSpPr>
        <p:spPr bwMode="gray">
          <a:xfrm>
            <a:off x="6386952" y="3126987"/>
            <a:ext cx="2288882" cy="830997"/>
          </a:xfrm>
          <a:prstGeom prst="rect">
            <a:avLst/>
          </a:prstGeom>
          <a:noFill/>
        </p:spPr>
        <p:txBody>
          <a:bodyPr wrap="square">
            <a:spAutoFit/>
          </a:bodyPr>
          <a:lstStyle/>
          <a:p>
            <a:r>
              <a:rPr lang="en-US" sz="1600" dirty="0"/>
              <a:t>If nodes were randomly connected</a:t>
            </a:r>
          </a:p>
          <a:p>
            <a:r>
              <a:rPr lang="en-US" sz="1600" dirty="0"/>
              <a:t>(null model)</a:t>
            </a:r>
          </a:p>
        </p:txBody>
      </p:sp>
      <p:cxnSp>
        <p:nvCxnSpPr>
          <p:cNvPr id="15" name="Connector: Elbow 14">
            <a:extLst>
              <a:ext uri="{FF2B5EF4-FFF2-40B4-BE49-F238E27FC236}">
                <a16:creationId xmlns:a16="http://schemas.microsoft.com/office/drawing/2014/main" id="{BAE30E13-50C8-458E-96AE-9F1AF8094136}"/>
              </a:ext>
            </a:extLst>
          </p:cNvPr>
          <p:cNvCxnSpPr>
            <a:cxnSpLocks/>
            <a:stCxn id="13" idx="0"/>
            <a:endCxn id="12" idx="1"/>
          </p:cNvCxnSpPr>
          <p:nvPr/>
        </p:nvCxnSpPr>
        <p:spPr bwMode="gray">
          <a:xfrm rot="16200000" flipH="1">
            <a:off x="5431724" y="2587258"/>
            <a:ext cx="330196" cy="1580259"/>
          </a:xfrm>
          <a:prstGeom prst="bentConnector2">
            <a:avLst/>
          </a:prstGeom>
          <a:ln>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0DB3E3A-EAD0-4CC1-911D-F3BE7F146B64}"/>
              </a:ext>
            </a:extLst>
          </p:cNvPr>
          <p:cNvSpPr txBox="1"/>
          <p:nvPr/>
        </p:nvSpPr>
        <p:spPr bwMode="gray">
          <a:xfrm>
            <a:off x="6386952" y="2142208"/>
            <a:ext cx="2288882" cy="584775"/>
          </a:xfrm>
          <a:prstGeom prst="rect">
            <a:avLst/>
          </a:prstGeom>
          <a:noFill/>
        </p:spPr>
        <p:txBody>
          <a:bodyPr wrap="square">
            <a:spAutoFit/>
          </a:bodyPr>
          <a:lstStyle/>
          <a:p>
            <a:r>
              <a:rPr lang="en-US" sz="1600" dirty="0"/>
              <a:t>Actual connection between </a:t>
            </a:r>
            <a:r>
              <a:rPr lang="en-US" sz="1600" i="1" dirty="0" err="1"/>
              <a:t>i</a:t>
            </a:r>
            <a:r>
              <a:rPr lang="en-US" sz="1600" dirty="0"/>
              <a:t> and </a:t>
            </a:r>
            <a:r>
              <a:rPr lang="en-US" sz="1600" i="1" dirty="0"/>
              <a:t>j</a:t>
            </a:r>
            <a:r>
              <a:rPr lang="en-US" sz="1600" dirty="0"/>
              <a:t> </a:t>
            </a:r>
          </a:p>
        </p:txBody>
      </p:sp>
      <p:cxnSp>
        <p:nvCxnSpPr>
          <p:cNvPr id="20" name="Connector: Elbow 19">
            <a:extLst>
              <a:ext uri="{FF2B5EF4-FFF2-40B4-BE49-F238E27FC236}">
                <a16:creationId xmlns:a16="http://schemas.microsoft.com/office/drawing/2014/main" id="{A4562BCF-6F8E-4B9A-A8A3-718F5F8E6763}"/>
              </a:ext>
            </a:extLst>
          </p:cNvPr>
          <p:cNvCxnSpPr>
            <a:cxnSpLocks/>
            <a:stCxn id="19" idx="0"/>
            <a:endCxn id="18" idx="1"/>
          </p:cNvCxnSpPr>
          <p:nvPr/>
        </p:nvCxnSpPr>
        <p:spPr bwMode="gray">
          <a:xfrm rot="5400000" flipH="1" flipV="1">
            <a:off x="5104750" y="1499643"/>
            <a:ext cx="347248" cy="2217155"/>
          </a:xfrm>
          <a:prstGeom prst="bentConnector2">
            <a:avLst/>
          </a:prstGeom>
          <a:ln>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32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animBg="1"/>
      <p:bldP spid="6" grpId="0"/>
      <p:bldP spid="8" grpId="0"/>
      <p:bldP spid="12" grpId="0"/>
      <p:bldP spid="1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B7AD7D-3305-427F-A6B1-4987C707910A}"/>
              </a:ext>
            </a:extLst>
          </p:cNvPr>
          <p:cNvSpPr>
            <a:spLocks noGrp="1"/>
          </p:cNvSpPr>
          <p:nvPr>
            <p:ph type="body" sz="quarter" idx="13"/>
          </p:nvPr>
        </p:nvSpPr>
        <p:spPr>
          <a:xfrm>
            <a:off x="478369" y="1282046"/>
            <a:ext cx="6191371" cy="420394"/>
          </a:xfrm>
        </p:spPr>
        <p:txBody>
          <a:bodyPr/>
          <a:lstStyle/>
          <a:p>
            <a:r>
              <a:rPr lang="en-US" dirty="0"/>
              <a:t>Iterate until find the lowest modularity value</a:t>
            </a:r>
          </a:p>
        </p:txBody>
      </p:sp>
      <p:sp>
        <p:nvSpPr>
          <p:cNvPr id="3" name="Title 2">
            <a:extLst>
              <a:ext uri="{FF2B5EF4-FFF2-40B4-BE49-F238E27FC236}">
                <a16:creationId xmlns:a16="http://schemas.microsoft.com/office/drawing/2014/main" id="{7A8D75FD-3FC9-4B31-8836-2790AF823C35}"/>
              </a:ext>
            </a:extLst>
          </p:cNvPr>
          <p:cNvSpPr>
            <a:spLocks noGrp="1"/>
          </p:cNvSpPr>
          <p:nvPr>
            <p:ph type="title"/>
          </p:nvPr>
        </p:nvSpPr>
        <p:spPr/>
        <p:txBody>
          <a:bodyPr/>
          <a:lstStyle/>
          <a:p>
            <a:r>
              <a:rPr lang="en-US" dirty="0"/>
              <a:t>Louvain Algorithm</a:t>
            </a:r>
          </a:p>
        </p:txBody>
      </p:sp>
      <p:pic>
        <p:nvPicPr>
          <p:cNvPr id="5" name="Picture 4">
            <a:extLst>
              <a:ext uri="{FF2B5EF4-FFF2-40B4-BE49-F238E27FC236}">
                <a16:creationId xmlns:a16="http://schemas.microsoft.com/office/drawing/2014/main" id="{DB268EC7-B696-44D8-91B3-FC978176C9FD}"/>
              </a:ext>
            </a:extLst>
          </p:cNvPr>
          <p:cNvPicPr>
            <a:picLocks noChangeAspect="1"/>
          </p:cNvPicPr>
          <p:nvPr/>
        </p:nvPicPr>
        <p:blipFill>
          <a:blip r:embed="rId2"/>
          <a:stretch>
            <a:fillRect/>
          </a:stretch>
        </p:blipFill>
        <p:spPr>
          <a:xfrm>
            <a:off x="3021992" y="1702440"/>
            <a:ext cx="6625778" cy="4008187"/>
          </a:xfrm>
          <a:prstGeom prst="rect">
            <a:avLst/>
          </a:prstGeom>
        </p:spPr>
      </p:pic>
    </p:spTree>
    <p:extLst>
      <p:ext uri="{BB962C8B-B14F-4D97-AF65-F5344CB8AC3E}">
        <p14:creationId xmlns:p14="http://schemas.microsoft.com/office/powerpoint/2010/main" val="149851966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247D1-517E-440C-A633-569A7DAA9584}"/>
              </a:ext>
            </a:extLst>
          </p:cNvPr>
          <p:cNvSpPr>
            <a:spLocks noGrp="1"/>
          </p:cNvSpPr>
          <p:nvPr>
            <p:ph type="title"/>
          </p:nvPr>
        </p:nvSpPr>
        <p:spPr/>
        <p:txBody>
          <a:bodyPr/>
          <a:lstStyle/>
          <a:p>
            <a:r>
              <a:rPr lang="pt-BR" dirty="0"/>
              <a:t>Community structure</a:t>
            </a:r>
            <a:endParaRPr lang="en-US" dirty="0"/>
          </a:p>
        </p:txBody>
      </p:sp>
      <p:sp>
        <p:nvSpPr>
          <p:cNvPr id="3" name="Text Placeholder 2">
            <a:extLst>
              <a:ext uri="{FF2B5EF4-FFF2-40B4-BE49-F238E27FC236}">
                <a16:creationId xmlns:a16="http://schemas.microsoft.com/office/drawing/2014/main" id="{2FC99F0A-BB55-4416-9B75-B73111032F92}"/>
              </a:ext>
            </a:extLst>
          </p:cNvPr>
          <p:cNvSpPr>
            <a:spLocks noGrp="1"/>
          </p:cNvSpPr>
          <p:nvPr>
            <p:ph type="body" sz="quarter" idx="13"/>
          </p:nvPr>
        </p:nvSpPr>
        <p:spPr>
          <a:xfrm>
            <a:off x="1309435" y="4297972"/>
            <a:ext cx="1772977" cy="296941"/>
          </a:xfrm>
        </p:spPr>
        <p:txBody>
          <a:bodyPr/>
          <a:lstStyle/>
          <a:p>
            <a:r>
              <a:rPr lang="en-US" sz="1400" dirty="0"/>
              <a:t>Club Admin group</a:t>
            </a:r>
          </a:p>
        </p:txBody>
      </p:sp>
      <p:sp>
        <p:nvSpPr>
          <p:cNvPr id="5" name="Slide Number Placeholder 4">
            <a:extLst>
              <a:ext uri="{FF2B5EF4-FFF2-40B4-BE49-F238E27FC236}">
                <a16:creationId xmlns:a16="http://schemas.microsoft.com/office/drawing/2014/main" id="{FA38E4B7-5E1B-4A5C-B5C0-567218E98DAA}"/>
              </a:ext>
            </a:extLst>
          </p:cNvPr>
          <p:cNvSpPr>
            <a:spLocks noGrp="1"/>
          </p:cNvSpPr>
          <p:nvPr>
            <p:ph type="sldNum" sz="quarter" idx="17"/>
          </p:nvPr>
        </p:nvSpPr>
        <p:spPr/>
        <p:txBody>
          <a:bodyPr/>
          <a:lstStyle/>
          <a:p>
            <a:fld id="{81561042-0DC2-4A04-AA50-F6D44EB20EBA}" type="slidenum">
              <a:rPr lang="en-US" smtClean="0"/>
              <a:t>26</a:t>
            </a:fld>
            <a:endParaRPr lang="en-US"/>
          </a:p>
        </p:txBody>
      </p:sp>
      <p:pic>
        <p:nvPicPr>
          <p:cNvPr id="9" name="Picture 8">
            <a:extLst>
              <a:ext uri="{FF2B5EF4-FFF2-40B4-BE49-F238E27FC236}">
                <a16:creationId xmlns:a16="http://schemas.microsoft.com/office/drawing/2014/main" id="{0E979E0E-C33B-48F3-A30F-C72A51CD615E}"/>
              </a:ext>
            </a:extLst>
          </p:cNvPr>
          <p:cNvPicPr>
            <a:picLocks noChangeAspect="1"/>
          </p:cNvPicPr>
          <p:nvPr/>
        </p:nvPicPr>
        <p:blipFill>
          <a:blip r:embed="rId3"/>
          <a:stretch>
            <a:fillRect/>
          </a:stretch>
        </p:blipFill>
        <p:spPr>
          <a:xfrm>
            <a:off x="1309436" y="1433370"/>
            <a:ext cx="4248682" cy="2903685"/>
          </a:xfrm>
          <a:prstGeom prst="rect">
            <a:avLst/>
          </a:prstGeom>
        </p:spPr>
      </p:pic>
      <p:sp>
        <p:nvSpPr>
          <p:cNvPr id="11" name="TextBox 10">
            <a:extLst>
              <a:ext uri="{FF2B5EF4-FFF2-40B4-BE49-F238E27FC236}">
                <a16:creationId xmlns:a16="http://schemas.microsoft.com/office/drawing/2014/main" id="{63D8F2D5-7685-491D-8E0A-AF334BDC4831}"/>
              </a:ext>
            </a:extLst>
          </p:cNvPr>
          <p:cNvSpPr txBox="1"/>
          <p:nvPr/>
        </p:nvSpPr>
        <p:spPr bwMode="gray">
          <a:xfrm>
            <a:off x="0" y="6027003"/>
            <a:ext cx="11447059" cy="830997"/>
          </a:xfrm>
          <a:prstGeom prst="rect">
            <a:avLst/>
          </a:prstGeom>
          <a:noFill/>
        </p:spPr>
        <p:txBody>
          <a:bodyPr wrap="square">
            <a:spAutoFit/>
          </a:bodyPr>
          <a:lstStyle/>
          <a:p>
            <a:r>
              <a:rPr lang="en-US" sz="1200" dirty="0"/>
              <a:t>[Girvan et al. 2002] Girvan, Michelle, and Mark EJ Newman. "Community structure in social and biological networks." </a:t>
            </a:r>
            <a:r>
              <a:rPr lang="en-US" sz="1200" i="1" dirty="0"/>
              <a:t>Proceedings of the national academy of sciences</a:t>
            </a:r>
            <a:r>
              <a:rPr lang="en-US" sz="1200" dirty="0"/>
              <a:t> 99.12 (2002): 7821-7826.</a:t>
            </a:r>
          </a:p>
          <a:p>
            <a:r>
              <a:rPr lang="en-US" sz="1200" dirty="0"/>
              <a:t>[Kumar et al. 2018] Kumar, S., Hamilton, W. L., Leskovec, J., &amp; </a:t>
            </a:r>
            <a:r>
              <a:rPr lang="en-US" sz="1200" dirty="0" err="1"/>
              <a:t>Jurafsky</a:t>
            </a:r>
            <a:r>
              <a:rPr lang="en-US" sz="1200" dirty="0"/>
              <a:t>, D. (2018, April). Community interaction and conflict on the web. In </a:t>
            </a:r>
            <a:r>
              <a:rPr lang="en-US" sz="1200" i="1" dirty="0"/>
              <a:t>Proceedings of the 2018 World Wide Web Conference</a:t>
            </a:r>
            <a:r>
              <a:rPr lang="en-US" sz="1200" dirty="0"/>
              <a:t> (pp. 933-943).</a:t>
            </a:r>
          </a:p>
        </p:txBody>
      </p:sp>
      <p:sp>
        <p:nvSpPr>
          <p:cNvPr id="17" name="TextBox 16">
            <a:extLst>
              <a:ext uri="{FF2B5EF4-FFF2-40B4-BE49-F238E27FC236}">
                <a16:creationId xmlns:a16="http://schemas.microsoft.com/office/drawing/2014/main" id="{76E230E5-CAF6-41A1-933B-AAB4E0EA86FB}"/>
              </a:ext>
            </a:extLst>
          </p:cNvPr>
          <p:cNvSpPr txBox="1"/>
          <p:nvPr/>
        </p:nvSpPr>
        <p:spPr bwMode="gray">
          <a:xfrm>
            <a:off x="1210264" y="903290"/>
            <a:ext cx="3519948" cy="584775"/>
          </a:xfrm>
          <a:prstGeom prst="rect">
            <a:avLst/>
          </a:prstGeom>
          <a:noFill/>
        </p:spPr>
        <p:txBody>
          <a:bodyPr wrap="square">
            <a:spAutoFit/>
          </a:bodyPr>
          <a:lstStyle/>
          <a:p>
            <a:r>
              <a:rPr lang="en-US" sz="1600" dirty="0"/>
              <a:t>Zachary’s Karate Club Split [Girvan et al. 2002]</a:t>
            </a:r>
          </a:p>
        </p:txBody>
      </p:sp>
      <p:sp>
        <p:nvSpPr>
          <p:cNvPr id="19" name="TextBox 18">
            <a:extLst>
              <a:ext uri="{FF2B5EF4-FFF2-40B4-BE49-F238E27FC236}">
                <a16:creationId xmlns:a16="http://schemas.microsoft.com/office/drawing/2014/main" id="{AF9B08E8-15A4-4D05-BCC4-AAF677FCD610}"/>
              </a:ext>
            </a:extLst>
          </p:cNvPr>
          <p:cNvSpPr txBox="1"/>
          <p:nvPr/>
        </p:nvSpPr>
        <p:spPr bwMode="gray">
          <a:xfrm>
            <a:off x="4353859" y="3437348"/>
            <a:ext cx="1653082" cy="307777"/>
          </a:xfrm>
          <a:prstGeom prst="rect">
            <a:avLst/>
          </a:prstGeom>
          <a:noFill/>
        </p:spPr>
        <p:txBody>
          <a:bodyPr wrap="square">
            <a:spAutoFit/>
          </a:bodyPr>
          <a:lstStyle/>
          <a:p>
            <a:r>
              <a:rPr lang="en-US" sz="1400" dirty="0"/>
              <a:t>Instructor group</a:t>
            </a:r>
          </a:p>
        </p:txBody>
      </p:sp>
      <p:pic>
        <p:nvPicPr>
          <p:cNvPr id="4" name="Picture 3">
            <a:extLst>
              <a:ext uri="{FF2B5EF4-FFF2-40B4-BE49-F238E27FC236}">
                <a16:creationId xmlns:a16="http://schemas.microsoft.com/office/drawing/2014/main" id="{2BD83128-2A94-474E-AA5D-15EC9ECCB3F1}"/>
              </a:ext>
            </a:extLst>
          </p:cNvPr>
          <p:cNvPicPr>
            <a:picLocks noChangeAspect="1"/>
          </p:cNvPicPr>
          <p:nvPr/>
        </p:nvPicPr>
        <p:blipFill>
          <a:blip r:embed="rId4"/>
          <a:stretch>
            <a:fillRect/>
          </a:stretch>
        </p:blipFill>
        <p:spPr>
          <a:xfrm>
            <a:off x="6813207" y="1654758"/>
            <a:ext cx="2987096" cy="2887654"/>
          </a:xfrm>
          <a:prstGeom prst="rect">
            <a:avLst/>
          </a:prstGeom>
        </p:spPr>
      </p:pic>
      <p:sp>
        <p:nvSpPr>
          <p:cNvPr id="6" name="TextBox 5">
            <a:extLst>
              <a:ext uri="{FF2B5EF4-FFF2-40B4-BE49-F238E27FC236}">
                <a16:creationId xmlns:a16="http://schemas.microsoft.com/office/drawing/2014/main" id="{3BD62880-0D76-4665-BCAC-3FE853EFCBF7}"/>
              </a:ext>
            </a:extLst>
          </p:cNvPr>
          <p:cNvSpPr txBox="1"/>
          <p:nvPr/>
        </p:nvSpPr>
        <p:spPr bwMode="gray">
          <a:xfrm>
            <a:off x="7165160" y="1071628"/>
            <a:ext cx="2157829" cy="73504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dirty="0"/>
              <a:t>Reddit Communities [Kumar, et al. 2018]</a:t>
            </a:r>
          </a:p>
        </p:txBody>
      </p:sp>
    </p:spTree>
    <p:extLst>
      <p:ext uri="{BB962C8B-B14F-4D97-AF65-F5344CB8AC3E}">
        <p14:creationId xmlns:p14="http://schemas.microsoft.com/office/powerpoint/2010/main" val="421934466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8AD42-A921-7506-AB86-17610CE0B68C}"/>
              </a:ext>
            </a:extLst>
          </p:cNvPr>
          <p:cNvSpPr>
            <a:spLocks noGrp="1"/>
          </p:cNvSpPr>
          <p:nvPr>
            <p:ph type="title"/>
          </p:nvPr>
        </p:nvSpPr>
        <p:spPr/>
        <p:txBody>
          <a:bodyPr/>
          <a:lstStyle/>
          <a:p>
            <a:r>
              <a:rPr lang="en-US" dirty="0"/>
              <a:t>Spectral Clustering</a:t>
            </a:r>
          </a:p>
        </p:txBody>
      </p:sp>
      <p:sp>
        <p:nvSpPr>
          <p:cNvPr id="5" name="Slide Number Placeholder 4">
            <a:extLst>
              <a:ext uri="{FF2B5EF4-FFF2-40B4-BE49-F238E27FC236}">
                <a16:creationId xmlns:a16="http://schemas.microsoft.com/office/drawing/2014/main" id="{BF516FB6-B95D-5681-4677-B52660D88D87}"/>
              </a:ext>
            </a:extLst>
          </p:cNvPr>
          <p:cNvSpPr>
            <a:spLocks noGrp="1"/>
          </p:cNvSpPr>
          <p:nvPr>
            <p:ph type="sldNum" sz="quarter" idx="17"/>
          </p:nvPr>
        </p:nvSpPr>
        <p:spPr/>
        <p:txBody>
          <a:bodyPr/>
          <a:lstStyle/>
          <a:p>
            <a:fld id="{81561042-0DC2-4A04-AA50-F6D44EB20EBA}" type="slidenum">
              <a:rPr lang="en-US" smtClean="0"/>
              <a:t>27</a:t>
            </a:fld>
            <a:endParaRPr lang="en-US"/>
          </a:p>
        </p:txBody>
      </p:sp>
      <mc:AlternateContent xmlns:mc="http://schemas.openxmlformats.org/markup-compatibility/2006" xmlns:a14="http://schemas.microsoft.com/office/drawing/2010/main">
        <mc:Choice Requires="a14">
          <p:sp>
            <p:nvSpPr>
              <p:cNvPr id="6" name="Text Placeholder 1">
                <a:extLst>
                  <a:ext uri="{FF2B5EF4-FFF2-40B4-BE49-F238E27FC236}">
                    <a16:creationId xmlns:a16="http://schemas.microsoft.com/office/drawing/2014/main" id="{0DE2C96A-8A96-C0DF-50B3-4300DE141E54}"/>
                  </a:ext>
                </a:extLst>
              </p:cNvPr>
              <p:cNvSpPr>
                <a:spLocks noGrp="1"/>
              </p:cNvSpPr>
              <p:nvPr>
                <p:ph type="body" sz="quarter" idx="13"/>
              </p:nvPr>
            </p:nvSpPr>
            <p:spPr>
              <a:xfrm>
                <a:off x="478370" y="1122464"/>
                <a:ext cx="6704856" cy="2997937"/>
              </a:xfrm>
            </p:spPr>
            <p:txBody>
              <a:bodyPr/>
              <a:lstStyle/>
              <a:p>
                <a:r>
                  <a:rPr lang="en-US" sz="1700" dirty="0"/>
                  <a:t>1. Build Graph Laplacian representation:</a:t>
                </a:r>
              </a:p>
              <a:p>
                <a:pPr/>
                <a14:m>
                  <m:oMathPara xmlns:m="http://schemas.openxmlformats.org/officeDocument/2006/math">
                    <m:oMathParaPr>
                      <m:jc m:val="left"/>
                    </m:oMathParaPr>
                    <m:oMath xmlns:m="http://schemas.openxmlformats.org/officeDocument/2006/math">
                      <m:r>
                        <a:rPr lang="en-US" sz="1700" i="1" dirty="0" smtClean="0">
                          <a:latin typeface="Cambria Math" panose="02040503050406030204" pitchFamily="18" charset="0"/>
                        </a:rPr>
                        <m:t>𝐿𝑎𝑝𝑙𝑎𝑐𝑖𝑎𝑛</m:t>
                      </m:r>
                      <m:r>
                        <a:rPr lang="en-US" sz="1700" i="1" dirty="0" smtClean="0">
                          <a:latin typeface="Cambria Math" panose="02040503050406030204" pitchFamily="18" charset="0"/>
                        </a:rPr>
                        <m:t> </m:t>
                      </m:r>
                      <m:r>
                        <a:rPr lang="en-US" sz="1700" i="1" dirty="0" smtClean="0">
                          <a:latin typeface="Cambria Math" panose="02040503050406030204" pitchFamily="18" charset="0"/>
                        </a:rPr>
                        <m:t>𝑚𝑎𝑡𝑟𝑖𝑥</m:t>
                      </m:r>
                      <m:r>
                        <a:rPr lang="en-US" sz="1700" i="1" dirty="0" smtClean="0">
                          <a:latin typeface="Cambria Math" panose="02040503050406030204" pitchFamily="18" charset="0"/>
                        </a:rPr>
                        <m:t> (</m:t>
                      </m:r>
                      <m:r>
                        <a:rPr lang="en-US" sz="1700" i="1" dirty="0" smtClean="0">
                          <a:latin typeface="Cambria Math" panose="02040503050406030204" pitchFamily="18" charset="0"/>
                        </a:rPr>
                        <m:t>𝐿</m:t>
                      </m:r>
                      <m:r>
                        <a:rPr lang="en-US" sz="1700" b="0" i="1" dirty="0" smtClean="0">
                          <a:latin typeface="Cambria Math" panose="02040503050406030204" pitchFamily="18" charset="0"/>
                        </a:rPr>
                        <m:t>)</m:t>
                      </m:r>
                      <m:r>
                        <a:rPr lang="en-US" sz="1700" i="1" dirty="0" smtClean="0">
                          <a:latin typeface="Cambria Math" panose="02040503050406030204" pitchFamily="18" charset="0"/>
                        </a:rPr>
                        <m:t>= </m:t>
                      </m:r>
                      <m:r>
                        <a:rPr lang="en-US" sz="1700" i="1" dirty="0" smtClean="0">
                          <a:latin typeface="Cambria Math" panose="02040503050406030204" pitchFamily="18" charset="0"/>
                        </a:rPr>
                        <m:t>𝐴𝑑𝑗𝑎𝑐𝑒𝑛𝑐𝑦</m:t>
                      </m:r>
                      <m:r>
                        <a:rPr lang="en-US" sz="1700" i="1" dirty="0">
                          <a:latin typeface="Cambria Math" panose="02040503050406030204" pitchFamily="18" charset="0"/>
                        </a:rPr>
                        <m:t> </m:t>
                      </m:r>
                      <m:r>
                        <a:rPr lang="en-US" sz="1700" i="1" dirty="0">
                          <a:latin typeface="Cambria Math" panose="02040503050406030204" pitchFamily="18" charset="0"/>
                        </a:rPr>
                        <m:t>𝑚𝑎𝑡𝑟𝑖𝑥</m:t>
                      </m:r>
                      <m:r>
                        <a:rPr lang="en-US" sz="1700" i="1" dirty="0" smtClean="0">
                          <a:latin typeface="Cambria Math" panose="02040503050406030204" pitchFamily="18" charset="0"/>
                        </a:rPr>
                        <m:t> (</m:t>
                      </m:r>
                      <m:r>
                        <a:rPr lang="en-US" sz="1700" i="1" dirty="0" smtClean="0">
                          <a:latin typeface="Cambria Math" panose="02040503050406030204" pitchFamily="18" charset="0"/>
                        </a:rPr>
                        <m:t>𝐴</m:t>
                      </m:r>
                      <m:r>
                        <a:rPr lang="en-US" sz="1700" i="1" dirty="0" smtClean="0">
                          <a:latin typeface="Cambria Math" panose="02040503050406030204" pitchFamily="18" charset="0"/>
                        </a:rPr>
                        <m:t>) – </m:t>
                      </m:r>
                      <m:r>
                        <a:rPr lang="en-US" sz="1700" i="1" dirty="0" smtClean="0">
                          <a:latin typeface="Cambria Math" panose="02040503050406030204" pitchFamily="18" charset="0"/>
                        </a:rPr>
                        <m:t>𝐷𝑒𝑔𝑟𝑒𝑒</m:t>
                      </m:r>
                      <m:r>
                        <a:rPr lang="en-US" sz="1700" i="1" dirty="0" smtClean="0">
                          <a:latin typeface="Cambria Math" panose="02040503050406030204" pitchFamily="18" charset="0"/>
                        </a:rPr>
                        <m:t> </m:t>
                      </m:r>
                      <m:r>
                        <a:rPr lang="en-US" sz="1700" i="1" dirty="0" smtClean="0">
                          <a:latin typeface="Cambria Math" panose="02040503050406030204" pitchFamily="18" charset="0"/>
                        </a:rPr>
                        <m:t>𝑚𝑎𝑡𝑟𝑖𝑥</m:t>
                      </m:r>
                      <m:r>
                        <a:rPr lang="en-US" sz="1700" i="1" dirty="0" smtClean="0">
                          <a:latin typeface="Cambria Math" panose="02040503050406030204" pitchFamily="18" charset="0"/>
                        </a:rPr>
                        <m:t> (</m:t>
                      </m:r>
                      <m:r>
                        <a:rPr lang="en-US" sz="1700" i="1" dirty="0" smtClean="0">
                          <a:latin typeface="Cambria Math" panose="02040503050406030204" pitchFamily="18" charset="0"/>
                        </a:rPr>
                        <m:t>𝐷</m:t>
                      </m:r>
                      <m:r>
                        <a:rPr lang="en-US" sz="1700" i="1" dirty="0" smtClean="0">
                          <a:latin typeface="Cambria Math" panose="02040503050406030204" pitchFamily="18" charset="0"/>
                        </a:rPr>
                        <m:t>) </m:t>
                      </m:r>
                    </m:oMath>
                  </m:oMathPara>
                </a14:m>
                <a:endParaRPr lang="en-US" sz="1700" dirty="0"/>
              </a:p>
              <a:p>
                <a:r>
                  <a:rPr lang="en-US" sz="1700" dirty="0"/>
                  <a:t>2. Reduce Dimensionality: </a:t>
                </a:r>
              </a:p>
              <a:p>
                <a:r>
                  <a:rPr lang="en-US" sz="1700" dirty="0"/>
                  <a:t>Compute eigenvalues and eigenvectors of the L matrix</a:t>
                </a:r>
              </a:p>
              <a:p>
                <a:r>
                  <a:rPr lang="en-US" sz="1700" dirty="0"/>
                  <a:t>Use eigenvectors to map nodes to a reduced representation </a:t>
                </a:r>
              </a:p>
              <a:p>
                <a:r>
                  <a:rPr lang="en-US" sz="1700" dirty="0"/>
                  <a:t>3. Categorize:</a:t>
                </a:r>
              </a:p>
              <a:p>
                <a:r>
                  <a:rPr lang="en-US" sz="1700" dirty="0"/>
                  <a:t>Use the new representation, assign nodes to clusters</a:t>
                </a:r>
              </a:p>
            </p:txBody>
          </p:sp>
        </mc:Choice>
        <mc:Fallback xmlns="">
          <p:sp>
            <p:nvSpPr>
              <p:cNvPr id="6" name="Text Placeholder 1">
                <a:extLst>
                  <a:ext uri="{FF2B5EF4-FFF2-40B4-BE49-F238E27FC236}">
                    <a16:creationId xmlns:a16="http://schemas.microsoft.com/office/drawing/2014/main" id="{0DE2C96A-8A96-C0DF-50B3-4300DE141E54}"/>
                  </a:ext>
                </a:extLst>
              </p:cNvPr>
              <p:cNvSpPr>
                <a:spLocks noGrp="1" noRot="1" noChangeAspect="1" noMove="1" noResize="1" noEditPoints="1" noAdjustHandles="1" noChangeArrowheads="1" noChangeShapeType="1" noTextEdit="1"/>
              </p:cNvSpPr>
              <p:nvPr>
                <p:ph type="body" sz="quarter" idx="13"/>
              </p:nvPr>
            </p:nvSpPr>
            <p:spPr>
              <a:xfrm>
                <a:off x="478370" y="1122464"/>
                <a:ext cx="6704856" cy="2997937"/>
              </a:xfrm>
              <a:blipFill>
                <a:blip r:embed="rId2"/>
                <a:stretch>
                  <a:fillRect l="-1909" t="-813" r="-364" b="-1626"/>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2DAB267-3986-7464-E2C9-C8BF830F06B2}"/>
              </a:ext>
            </a:extLst>
          </p:cNvPr>
          <p:cNvGrpSpPr/>
          <p:nvPr/>
        </p:nvGrpSpPr>
        <p:grpSpPr>
          <a:xfrm>
            <a:off x="7390540" y="1036728"/>
            <a:ext cx="3941722" cy="2214189"/>
            <a:chOff x="7484808" y="1282046"/>
            <a:chExt cx="3941722" cy="2214189"/>
          </a:xfrm>
        </p:grpSpPr>
        <p:pic>
          <p:nvPicPr>
            <p:cNvPr id="8" name="Picture 7">
              <a:extLst>
                <a:ext uri="{FF2B5EF4-FFF2-40B4-BE49-F238E27FC236}">
                  <a16:creationId xmlns:a16="http://schemas.microsoft.com/office/drawing/2014/main" id="{8F2AA386-861F-8502-9E63-DA6512568C22}"/>
                </a:ext>
              </a:extLst>
            </p:cNvPr>
            <p:cNvPicPr>
              <a:picLocks noChangeAspect="1"/>
            </p:cNvPicPr>
            <p:nvPr/>
          </p:nvPicPr>
          <p:blipFill>
            <a:blip r:embed="rId3"/>
            <a:stretch>
              <a:fillRect/>
            </a:stretch>
          </p:blipFill>
          <p:spPr>
            <a:xfrm>
              <a:off x="7484808" y="1282046"/>
              <a:ext cx="3941722" cy="1977078"/>
            </a:xfrm>
            <a:prstGeom prst="rect">
              <a:avLst/>
            </a:prstGeom>
          </p:spPr>
        </p:pic>
        <p:sp>
          <p:nvSpPr>
            <p:cNvPr id="9" name="TextBox 8">
              <a:extLst>
                <a:ext uri="{FF2B5EF4-FFF2-40B4-BE49-F238E27FC236}">
                  <a16:creationId xmlns:a16="http://schemas.microsoft.com/office/drawing/2014/main" id="{6511F4AD-53EE-9D4B-8C90-C4BEF8B496FF}"/>
                </a:ext>
              </a:extLst>
            </p:cNvPr>
            <p:cNvSpPr txBox="1"/>
            <p:nvPr/>
          </p:nvSpPr>
          <p:spPr bwMode="gray">
            <a:xfrm>
              <a:off x="10116595" y="3259124"/>
              <a:ext cx="1309935" cy="23711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dirty="0"/>
                <a:t>L = A-D</a:t>
              </a:r>
            </a:p>
          </p:txBody>
        </p:sp>
      </p:grpSp>
      <p:pic>
        <p:nvPicPr>
          <p:cNvPr id="10" name="Picture 9">
            <a:extLst>
              <a:ext uri="{FF2B5EF4-FFF2-40B4-BE49-F238E27FC236}">
                <a16:creationId xmlns:a16="http://schemas.microsoft.com/office/drawing/2014/main" id="{2D950213-2E14-728E-E708-FDD59483666B}"/>
              </a:ext>
            </a:extLst>
          </p:cNvPr>
          <p:cNvPicPr>
            <a:picLocks noChangeAspect="1"/>
          </p:cNvPicPr>
          <p:nvPr/>
        </p:nvPicPr>
        <p:blipFill>
          <a:blip r:embed="rId4"/>
          <a:stretch>
            <a:fillRect/>
          </a:stretch>
        </p:blipFill>
        <p:spPr>
          <a:xfrm>
            <a:off x="6813852" y="3607084"/>
            <a:ext cx="5095097" cy="2814278"/>
          </a:xfrm>
          <a:prstGeom prst="rect">
            <a:avLst/>
          </a:prstGeom>
        </p:spPr>
      </p:pic>
      <p:sp>
        <p:nvSpPr>
          <p:cNvPr id="11" name="TextBox 10">
            <a:extLst>
              <a:ext uri="{FF2B5EF4-FFF2-40B4-BE49-F238E27FC236}">
                <a16:creationId xmlns:a16="http://schemas.microsoft.com/office/drawing/2014/main" id="{33F459D7-FDE7-4532-289A-DFCECBEDCC3D}"/>
              </a:ext>
            </a:extLst>
          </p:cNvPr>
          <p:cNvSpPr txBox="1"/>
          <p:nvPr/>
        </p:nvSpPr>
        <p:spPr bwMode="gray">
          <a:xfrm>
            <a:off x="335056" y="4667036"/>
            <a:ext cx="6455305" cy="1754326"/>
          </a:xfrm>
          <a:prstGeom prst="rect">
            <a:avLst/>
          </a:prstGeom>
          <a:noFill/>
        </p:spPr>
        <p:txBody>
          <a:bodyPr wrap="square">
            <a:spAutoFit/>
          </a:bodyPr>
          <a:lstStyle/>
          <a:p>
            <a:r>
              <a:rPr lang="en-US" sz="1200" b="1" dirty="0"/>
              <a:t>Further resources</a:t>
            </a:r>
            <a:endParaRPr lang="en-US" sz="1200" dirty="0"/>
          </a:p>
          <a:p>
            <a:r>
              <a:rPr lang="en-US" sz="1200" dirty="0"/>
              <a:t>Short Tutorial on Graph Laplacian: https://csustan.csustan.edu/~tom/Clustering/GraphLaplacian-tutorial.pdf</a:t>
            </a:r>
          </a:p>
          <a:p>
            <a:endParaRPr lang="en-US" sz="1200" dirty="0"/>
          </a:p>
          <a:p>
            <a:r>
              <a:rPr lang="en-US" sz="1200" dirty="0"/>
              <a:t>Lecture Slides: http://graphics.stanford.edu/courses/cs468-10-fall/LectureSlides/16_spectral_methods1.pdf</a:t>
            </a:r>
          </a:p>
          <a:p>
            <a:endParaRPr lang="en-US" sz="1200" dirty="0"/>
          </a:p>
          <a:p>
            <a:r>
              <a:rPr lang="en-US" sz="1200" dirty="0"/>
              <a:t>Tutorial on Spectral Clustering: nhttps://www.cs.cmu.edu/~aarti/Class/10701/readings/Luxburg06_TR.pdf</a:t>
            </a:r>
          </a:p>
        </p:txBody>
      </p:sp>
    </p:spTree>
    <p:extLst>
      <p:ext uri="{BB962C8B-B14F-4D97-AF65-F5344CB8AC3E}">
        <p14:creationId xmlns:p14="http://schemas.microsoft.com/office/powerpoint/2010/main" val="9918154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75F1D-84C8-3D31-04B5-3BA90E411FDB}"/>
              </a:ext>
            </a:extLst>
          </p:cNvPr>
          <p:cNvSpPr>
            <a:spLocks noGrp="1"/>
          </p:cNvSpPr>
          <p:nvPr>
            <p:ph type="title"/>
          </p:nvPr>
        </p:nvSpPr>
        <p:spPr/>
        <p:txBody>
          <a:bodyPr/>
          <a:lstStyle/>
          <a:p>
            <a:r>
              <a:rPr lang="en-US" dirty="0"/>
              <a:t>Homophily metrics</a:t>
            </a:r>
          </a:p>
        </p:txBody>
      </p:sp>
      <p:sp>
        <p:nvSpPr>
          <p:cNvPr id="5" name="Slide Number Placeholder 4">
            <a:extLst>
              <a:ext uri="{FF2B5EF4-FFF2-40B4-BE49-F238E27FC236}">
                <a16:creationId xmlns:a16="http://schemas.microsoft.com/office/drawing/2014/main" id="{0D43B659-F0EB-EA2B-B653-BF2A2952D9DD}"/>
              </a:ext>
            </a:extLst>
          </p:cNvPr>
          <p:cNvSpPr>
            <a:spLocks noGrp="1"/>
          </p:cNvSpPr>
          <p:nvPr>
            <p:ph type="sldNum" sz="quarter" idx="17"/>
          </p:nvPr>
        </p:nvSpPr>
        <p:spPr/>
        <p:txBody>
          <a:bodyPr/>
          <a:lstStyle/>
          <a:p>
            <a:fld id="{81561042-0DC2-4A04-AA50-F6D44EB20EBA}" type="slidenum">
              <a:rPr lang="en-US" smtClean="0"/>
              <a:t>28</a:t>
            </a:fld>
            <a:endParaRPr lang="en-US"/>
          </a:p>
        </p:txBody>
      </p:sp>
      <p:sp>
        <p:nvSpPr>
          <p:cNvPr id="6" name="Text Placeholder 5">
            <a:extLst>
              <a:ext uri="{FF2B5EF4-FFF2-40B4-BE49-F238E27FC236}">
                <a16:creationId xmlns:a16="http://schemas.microsoft.com/office/drawing/2014/main" id="{DF8B80F3-1545-9153-1E54-3C587944DC76}"/>
              </a:ext>
            </a:extLst>
          </p:cNvPr>
          <p:cNvSpPr txBox="1">
            <a:spLocks/>
          </p:cNvSpPr>
          <p:nvPr/>
        </p:nvSpPr>
        <p:spPr bwMode="gray">
          <a:xfrm>
            <a:off x="478369" y="1282046"/>
            <a:ext cx="11474451" cy="2553520"/>
          </a:xfrm>
          <a:prstGeom prst="rect">
            <a:avLst/>
          </a:prstGeom>
        </p:spPr>
        <p:txBody>
          <a:bodyPr vert="horz"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en-US"/>
              <a:t>Definition: Preference to attach to nodes that are similar [Newman 2003]</a:t>
            </a:r>
          </a:p>
          <a:p>
            <a:endParaRPr lang="en-US"/>
          </a:p>
          <a:p>
            <a:endParaRPr lang="en-US"/>
          </a:p>
          <a:p>
            <a:endParaRPr lang="en-US"/>
          </a:p>
          <a:p>
            <a:endParaRPr lang="en-US"/>
          </a:p>
          <a:p>
            <a:endParaRPr lang="en-US" dirty="0"/>
          </a:p>
        </p:txBody>
      </p:sp>
      <p:sp>
        <p:nvSpPr>
          <p:cNvPr id="8" name="TextBox 7">
            <a:extLst>
              <a:ext uri="{FF2B5EF4-FFF2-40B4-BE49-F238E27FC236}">
                <a16:creationId xmlns:a16="http://schemas.microsoft.com/office/drawing/2014/main" id="{534A75AA-3530-7DFE-638F-411EC09946E0}"/>
              </a:ext>
            </a:extLst>
          </p:cNvPr>
          <p:cNvSpPr txBox="1"/>
          <p:nvPr/>
        </p:nvSpPr>
        <p:spPr bwMode="gray">
          <a:xfrm>
            <a:off x="149542" y="5695948"/>
            <a:ext cx="11658600" cy="646331"/>
          </a:xfrm>
          <a:prstGeom prst="rect">
            <a:avLst/>
          </a:prstGeom>
          <a:noFill/>
        </p:spPr>
        <p:txBody>
          <a:bodyPr wrap="square">
            <a:spAutoFit/>
          </a:bodyPr>
          <a:lstStyle/>
          <a:p>
            <a:r>
              <a:rPr lang="en-US" dirty="0"/>
              <a:t>[Newman 2003] </a:t>
            </a:r>
            <a:r>
              <a:rPr lang="en-US" i="1" dirty="0"/>
              <a:t>Newman, M. E. J. (2003). "Mixing patterns in networks". Physical Review E. American Physical Society (APS). </a:t>
            </a:r>
            <a:r>
              <a:rPr lang="en-US" b="1" i="1" dirty="0"/>
              <a:t>67</a:t>
            </a:r>
            <a:r>
              <a:rPr lang="en-US" i="1" dirty="0"/>
              <a:t> (2):</a:t>
            </a:r>
            <a:endParaRPr lang="en-US" dirty="0"/>
          </a:p>
        </p:txBody>
      </p:sp>
      <p:pic>
        <p:nvPicPr>
          <p:cNvPr id="9" name="Picture 2" descr="What is the difference between modularity and assortativity in network  science? - Quora">
            <a:extLst>
              <a:ext uri="{FF2B5EF4-FFF2-40B4-BE49-F238E27FC236}">
                <a16:creationId xmlns:a16="http://schemas.microsoft.com/office/drawing/2014/main" id="{90DD1BA2-F1F5-B015-F4FE-3F86D17D6A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0204" y="1583753"/>
            <a:ext cx="6001796" cy="317514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3B28E9F6-C957-8135-4805-B0B404884FAD}"/>
              </a:ext>
            </a:extLst>
          </p:cNvPr>
          <p:cNvPicPr>
            <a:picLocks noChangeAspect="1"/>
          </p:cNvPicPr>
          <p:nvPr/>
        </p:nvPicPr>
        <p:blipFill>
          <a:blip r:embed="rId3"/>
          <a:stretch>
            <a:fillRect/>
          </a:stretch>
        </p:blipFill>
        <p:spPr>
          <a:xfrm>
            <a:off x="595204" y="2558806"/>
            <a:ext cx="5829300" cy="1581150"/>
          </a:xfrm>
          <a:prstGeom prst="rect">
            <a:avLst/>
          </a:prstGeom>
        </p:spPr>
      </p:pic>
      <p:sp>
        <p:nvSpPr>
          <p:cNvPr id="11" name="TextBox 10">
            <a:extLst>
              <a:ext uri="{FF2B5EF4-FFF2-40B4-BE49-F238E27FC236}">
                <a16:creationId xmlns:a16="http://schemas.microsoft.com/office/drawing/2014/main" id="{5394FDFB-732C-8452-14C3-1E64D1E9F04D}"/>
              </a:ext>
            </a:extLst>
          </p:cNvPr>
          <p:cNvSpPr txBox="1"/>
          <p:nvPr/>
        </p:nvSpPr>
        <p:spPr bwMode="gray">
          <a:xfrm>
            <a:off x="478369" y="2205377"/>
            <a:ext cx="6247118" cy="369332"/>
          </a:xfrm>
          <a:prstGeom prst="rect">
            <a:avLst/>
          </a:prstGeom>
          <a:noFill/>
        </p:spPr>
        <p:txBody>
          <a:bodyPr wrap="square">
            <a:spAutoFit/>
          </a:bodyPr>
          <a:lstStyle/>
          <a:p>
            <a:r>
              <a:rPr lang="en-US" dirty="0"/>
              <a:t>Assortativity Coefficient (Pearson Correlation)</a:t>
            </a:r>
          </a:p>
        </p:txBody>
      </p:sp>
      <p:sp>
        <p:nvSpPr>
          <p:cNvPr id="12" name="TextBox 11">
            <a:extLst>
              <a:ext uri="{FF2B5EF4-FFF2-40B4-BE49-F238E27FC236}">
                <a16:creationId xmlns:a16="http://schemas.microsoft.com/office/drawing/2014/main" id="{504C61E7-A8B4-D94F-E885-D6FA9CCD3E7E}"/>
              </a:ext>
            </a:extLst>
          </p:cNvPr>
          <p:cNvSpPr txBox="1"/>
          <p:nvPr/>
        </p:nvSpPr>
        <p:spPr bwMode="gray">
          <a:xfrm>
            <a:off x="386295" y="4389565"/>
            <a:ext cx="6247118" cy="369332"/>
          </a:xfrm>
          <a:prstGeom prst="rect">
            <a:avLst/>
          </a:prstGeom>
          <a:noFill/>
        </p:spPr>
        <p:txBody>
          <a:bodyPr wrap="square">
            <a:spAutoFit/>
          </a:bodyPr>
          <a:lstStyle/>
          <a:p>
            <a:r>
              <a:rPr lang="en-US" dirty="0"/>
              <a:t>Neighborhood Connectivity</a:t>
            </a:r>
          </a:p>
        </p:txBody>
      </p:sp>
      <p:pic>
        <p:nvPicPr>
          <p:cNvPr id="13" name="Picture 12">
            <a:extLst>
              <a:ext uri="{FF2B5EF4-FFF2-40B4-BE49-F238E27FC236}">
                <a16:creationId xmlns:a16="http://schemas.microsoft.com/office/drawing/2014/main" id="{39088412-C6CB-EA6A-6E78-3C7B26D19A9F}"/>
              </a:ext>
            </a:extLst>
          </p:cNvPr>
          <p:cNvPicPr>
            <a:picLocks noChangeAspect="1"/>
          </p:cNvPicPr>
          <p:nvPr/>
        </p:nvPicPr>
        <p:blipFill>
          <a:blip r:embed="rId4"/>
          <a:stretch>
            <a:fillRect/>
          </a:stretch>
        </p:blipFill>
        <p:spPr>
          <a:xfrm>
            <a:off x="1675354" y="4832135"/>
            <a:ext cx="4514850" cy="790575"/>
          </a:xfrm>
          <a:prstGeom prst="rect">
            <a:avLst/>
          </a:prstGeom>
        </p:spPr>
      </p:pic>
    </p:spTree>
    <p:extLst>
      <p:ext uri="{BB962C8B-B14F-4D97-AF65-F5344CB8AC3E}">
        <p14:creationId xmlns:p14="http://schemas.microsoft.com/office/powerpoint/2010/main" val="37779235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41A0E-06E1-E875-2D84-5703FD39F5D6}"/>
              </a:ext>
            </a:extLst>
          </p:cNvPr>
          <p:cNvSpPr>
            <a:spLocks noGrp="1"/>
          </p:cNvSpPr>
          <p:nvPr>
            <p:ph type="title"/>
          </p:nvPr>
        </p:nvSpPr>
        <p:spPr/>
        <p:txBody>
          <a:bodyPr/>
          <a:lstStyle/>
          <a:p>
            <a:r>
              <a:rPr lang="en-US" dirty="0"/>
              <a:t>Node equivalence</a:t>
            </a:r>
          </a:p>
        </p:txBody>
      </p:sp>
      <p:sp>
        <p:nvSpPr>
          <p:cNvPr id="5" name="Slide Number Placeholder 4">
            <a:extLst>
              <a:ext uri="{FF2B5EF4-FFF2-40B4-BE49-F238E27FC236}">
                <a16:creationId xmlns:a16="http://schemas.microsoft.com/office/drawing/2014/main" id="{2C1B844E-46A2-0DAB-6C7E-2AA0E62EBB92}"/>
              </a:ext>
            </a:extLst>
          </p:cNvPr>
          <p:cNvSpPr>
            <a:spLocks noGrp="1"/>
          </p:cNvSpPr>
          <p:nvPr>
            <p:ph type="sldNum" sz="quarter" idx="17"/>
          </p:nvPr>
        </p:nvSpPr>
        <p:spPr/>
        <p:txBody>
          <a:bodyPr/>
          <a:lstStyle/>
          <a:p>
            <a:fld id="{81561042-0DC2-4A04-AA50-F6D44EB20EBA}" type="slidenum">
              <a:rPr lang="en-US" smtClean="0"/>
              <a:t>29</a:t>
            </a:fld>
            <a:endParaRPr lang="en-US"/>
          </a:p>
        </p:txBody>
      </p:sp>
      <p:sp>
        <p:nvSpPr>
          <p:cNvPr id="6" name="Text Placeholder 1">
            <a:extLst>
              <a:ext uri="{FF2B5EF4-FFF2-40B4-BE49-F238E27FC236}">
                <a16:creationId xmlns:a16="http://schemas.microsoft.com/office/drawing/2014/main" id="{D3699F09-AF79-2F32-FC98-F958AF2EC61D}"/>
              </a:ext>
            </a:extLst>
          </p:cNvPr>
          <p:cNvSpPr>
            <a:spLocks noGrp="1"/>
          </p:cNvSpPr>
          <p:nvPr>
            <p:ph type="body" sz="quarter" idx="13"/>
          </p:nvPr>
        </p:nvSpPr>
        <p:spPr>
          <a:xfrm>
            <a:off x="506836" y="1311875"/>
            <a:ext cx="11474451" cy="4797724"/>
          </a:xfrm>
        </p:spPr>
        <p:txBody>
          <a:bodyPr/>
          <a:lstStyle/>
          <a:p>
            <a:r>
              <a:rPr lang="en-US" b="1" dirty="0"/>
              <a:t>Structural equivalence</a:t>
            </a:r>
          </a:p>
          <a:p>
            <a:pPr marL="342900" indent="-342900">
              <a:buFont typeface="Arial" panose="020B0604020202020204" pitchFamily="34" charset="0"/>
              <a:buChar char="•"/>
            </a:pPr>
            <a:r>
              <a:rPr lang="en-US" dirty="0"/>
              <a:t>Jaccard Similarity (intersection)</a:t>
            </a:r>
          </a:p>
          <a:p>
            <a:pPr marL="342900" indent="-342900">
              <a:buFont typeface="Arial" panose="020B0604020202020204" pitchFamily="34" charset="0"/>
              <a:buChar char="•"/>
            </a:pPr>
            <a:r>
              <a:rPr lang="en-US" dirty="0"/>
              <a:t>Cosine Similarity (distance)</a:t>
            </a:r>
          </a:p>
          <a:p>
            <a:pPr marL="342900" indent="-342900">
              <a:buFont typeface="Arial" panose="020B0604020202020204" pitchFamily="34" charset="0"/>
              <a:buChar char="•"/>
            </a:pPr>
            <a:r>
              <a:rPr lang="en-US" dirty="0"/>
              <a:t>Pearson Correlation </a:t>
            </a:r>
          </a:p>
          <a:p>
            <a:pPr marL="342900" indent="-342900">
              <a:buFont typeface="Arial" panose="020B0604020202020204" pitchFamily="34" charset="0"/>
              <a:buChar char="•"/>
            </a:pPr>
            <a:r>
              <a:rPr lang="en-US" dirty="0"/>
              <a:t>Euclidean Distance (dissimilarity) </a:t>
            </a:r>
          </a:p>
          <a:p>
            <a:pPr marL="342900" indent="-342900">
              <a:buFont typeface="Arial" panose="020B0604020202020204" pitchFamily="34" charset="0"/>
              <a:buChar char="•"/>
            </a:pPr>
            <a:r>
              <a:rPr lang="en-US" dirty="0"/>
              <a:t>Node overlap </a:t>
            </a:r>
          </a:p>
          <a:p>
            <a:endParaRPr lang="en-US" dirty="0"/>
          </a:p>
          <a:p>
            <a:endParaRPr lang="en-US" b="1" dirty="0"/>
          </a:p>
          <a:p>
            <a:endParaRPr lang="en-US" b="1" dirty="0"/>
          </a:p>
          <a:p>
            <a:r>
              <a:rPr lang="en-US" b="1" dirty="0"/>
              <a:t>Regular equivalence</a:t>
            </a:r>
          </a:p>
          <a:p>
            <a:r>
              <a:rPr lang="en-US" dirty="0"/>
              <a:t>Nodes that do not necessarily share neighbors, but have similar features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F67EC44-D294-C229-741E-3F194FF16B11}"/>
                  </a:ext>
                </a:extLst>
              </p:cNvPr>
              <p:cNvSpPr txBox="1"/>
              <p:nvPr/>
            </p:nvSpPr>
            <p:spPr bwMode="gray">
              <a:xfrm>
                <a:off x="5816636" y="1205498"/>
                <a:ext cx="2469823" cy="716437"/>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𝑖𝑗</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𝑖𝑗</m:t>
                              </m:r>
                            </m:sub>
                          </m:sSub>
                        </m:den>
                      </m:f>
                    </m:oMath>
                  </m:oMathPara>
                </a14:m>
                <a:endParaRPr lang="en-US" dirty="0"/>
              </a:p>
            </p:txBody>
          </p:sp>
        </mc:Choice>
        <mc:Fallback xmlns="">
          <p:sp>
            <p:nvSpPr>
              <p:cNvPr id="7" name="TextBox 6">
                <a:extLst>
                  <a:ext uri="{FF2B5EF4-FFF2-40B4-BE49-F238E27FC236}">
                    <a16:creationId xmlns:a16="http://schemas.microsoft.com/office/drawing/2014/main" id="{5F67EC44-D294-C229-741E-3F194FF16B11}"/>
                  </a:ext>
                </a:extLst>
              </p:cNvPr>
              <p:cNvSpPr txBox="1">
                <a:spLocks noRot="1" noChangeAspect="1" noMove="1" noResize="1" noEditPoints="1" noAdjustHandles="1" noChangeArrowheads="1" noChangeShapeType="1" noTextEdit="1"/>
              </p:cNvSpPr>
              <p:nvPr/>
            </p:nvSpPr>
            <p:spPr bwMode="gray">
              <a:xfrm>
                <a:off x="5816636" y="1205498"/>
                <a:ext cx="2469823" cy="71643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329FAA8-3D6C-D5A8-6DEC-A5E787C4D887}"/>
                  </a:ext>
                </a:extLst>
              </p:cNvPr>
              <p:cNvSpPr txBox="1"/>
              <p:nvPr/>
            </p:nvSpPr>
            <p:spPr bwMode="gray">
              <a:xfrm>
                <a:off x="6114136" y="2143379"/>
                <a:ext cx="2469823" cy="716437"/>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𝑖𝑗</m:t>
                              </m:r>
                            </m:sub>
                          </m:sSub>
                        </m:num>
                        <m:den>
                          <m:sSub>
                            <m:sSubPr>
                              <m:ctrlPr>
                                <a:rPr lang="en-US" b="0" i="1" smtClean="0">
                                  <a:latin typeface="Cambria Math" panose="02040503050406030204" pitchFamily="18" charset="0"/>
                                </a:rPr>
                              </m:ctrlPr>
                            </m:sSubPr>
                            <m:e>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𝑗</m:t>
                                      </m:r>
                                    </m:sub>
                                  </m:sSub>
                                </m:e>
                              </m:rad>
                            </m:e>
                            <m:sub>
                              <m:r>
                                <a:rPr lang="en-US" b="0" i="1" smtClean="0">
                                  <a:latin typeface="Cambria Math" panose="02040503050406030204" pitchFamily="18" charset="0"/>
                                </a:rPr>
                                <m:t>𝑖</m:t>
                              </m:r>
                            </m:sub>
                          </m:sSub>
                        </m:den>
                      </m:f>
                    </m:oMath>
                  </m:oMathPara>
                </a14:m>
                <a:endParaRPr lang="en-US" dirty="0"/>
              </a:p>
            </p:txBody>
          </p:sp>
        </mc:Choice>
        <mc:Fallback xmlns="">
          <p:sp>
            <p:nvSpPr>
              <p:cNvPr id="8" name="TextBox 7">
                <a:extLst>
                  <a:ext uri="{FF2B5EF4-FFF2-40B4-BE49-F238E27FC236}">
                    <a16:creationId xmlns:a16="http://schemas.microsoft.com/office/drawing/2014/main" id="{E329FAA8-3D6C-D5A8-6DEC-A5E787C4D887}"/>
                  </a:ext>
                </a:extLst>
              </p:cNvPr>
              <p:cNvSpPr txBox="1">
                <a:spLocks noRot="1" noChangeAspect="1" noMove="1" noResize="1" noEditPoints="1" noAdjustHandles="1" noChangeArrowheads="1" noChangeShapeType="1" noTextEdit="1"/>
              </p:cNvSpPr>
              <p:nvPr/>
            </p:nvSpPr>
            <p:spPr bwMode="gray">
              <a:xfrm>
                <a:off x="6114136" y="2143379"/>
                <a:ext cx="2469823" cy="716437"/>
              </a:xfrm>
              <a:prstGeom prst="rect">
                <a:avLst/>
              </a:prstGeom>
              <a:blipFill>
                <a:blip r:embed="rId3"/>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6AD140DD-BB03-141A-2CAE-B096B32F64DC}"/>
              </a:ext>
            </a:extLst>
          </p:cNvPr>
          <p:cNvCxnSpPr>
            <a:cxnSpLocks/>
            <a:endCxn id="7" idx="1"/>
          </p:cNvCxnSpPr>
          <p:nvPr/>
        </p:nvCxnSpPr>
        <p:spPr bwMode="gray">
          <a:xfrm flipV="1">
            <a:off x="4750089" y="1563717"/>
            <a:ext cx="1066547" cy="30241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5A617DD-6079-FD8A-BF87-281C0C54F9E1}"/>
              </a:ext>
            </a:extLst>
          </p:cNvPr>
          <p:cNvCxnSpPr>
            <a:cxnSpLocks/>
            <a:endCxn id="8" idx="1"/>
          </p:cNvCxnSpPr>
          <p:nvPr/>
        </p:nvCxnSpPr>
        <p:spPr bwMode="gray">
          <a:xfrm>
            <a:off x="4253306" y="2404965"/>
            <a:ext cx="1860830" cy="9663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E2340511-7F5C-8D63-74DB-E25F43E651C1}"/>
              </a:ext>
            </a:extLst>
          </p:cNvPr>
          <p:cNvGrpSpPr/>
          <p:nvPr/>
        </p:nvGrpSpPr>
        <p:grpSpPr>
          <a:xfrm>
            <a:off x="3757144" y="4657584"/>
            <a:ext cx="1242651" cy="843797"/>
            <a:chOff x="2455606" y="3429000"/>
            <a:chExt cx="1242651" cy="843797"/>
          </a:xfrm>
        </p:grpSpPr>
        <p:sp>
          <p:nvSpPr>
            <p:cNvPr id="12" name="Oval 11">
              <a:extLst>
                <a:ext uri="{FF2B5EF4-FFF2-40B4-BE49-F238E27FC236}">
                  <a16:creationId xmlns:a16="http://schemas.microsoft.com/office/drawing/2014/main" id="{AB4059FB-84CB-D477-BC2D-EFBE18B3FB2B}"/>
                </a:ext>
              </a:extLst>
            </p:cNvPr>
            <p:cNvSpPr/>
            <p:nvPr/>
          </p:nvSpPr>
          <p:spPr bwMode="gray">
            <a:xfrm>
              <a:off x="2455606" y="3429000"/>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13" name="Oval 12">
              <a:extLst>
                <a:ext uri="{FF2B5EF4-FFF2-40B4-BE49-F238E27FC236}">
                  <a16:creationId xmlns:a16="http://schemas.microsoft.com/office/drawing/2014/main" id="{61F38477-EAD0-55D9-4EAD-AFE51B97CED0}"/>
                </a:ext>
              </a:extLst>
            </p:cNvPr>
            <p:cNvSpPr/>
            <p:nvPr/>
          </p:nvSpPr>
          <p:spPr bwMode="gray">
            <a:xfrm>
              <a:off x="2455606" y="3888475"/>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14" name="Oval 13">
              <a:extLst>
                <a:ext uri="{FF2B5EF4-FFF2-40B4-BE49-F238E27FC236}">
                  <a16:creationId xmlns:a16="http://schemas.microsoft.com/office/drawing/2014/main" id="{6C55B15B-5296-FEA5-A7F7-A756BF1D98A2}"/>
                </a:ext>
              </a:extLst>
            </p:cNvPr>
            <p:cNvSpPr/>
            <p:nvPr/>
          </p:nvSpPr>
          <p:spPr bwMode="gray">
            <a:xfrm>
              <a:off x="2860328" y="3658738"/>
              <a:ext cx="91440" cy="9144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15" name="Oval 14">
              <a:extLst>
                <a:ext uri="{FF2B5EF4-FFF2-40B4-BE49-F238E27FC236}">
                  <a16:creationId xmlns:a16="http://schemas.microsoft.com/office/drawing/2014/main" id="{D61BB106-F8D4-9B6B-86D7-B8492ACF8D43}"/>
                </a:ext>
              </a:extLst>
            </p:cNvPr>
            <p:cNvSpPr/>
            <p:nvPr/>
          </p:nvSpPr>
          <p:spPr bwMode="gray">
            <a:xfrm>
              <a:off x="3249701" y="3658738"/>
              <a:ext cx="91440" cy="9144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16" name="Oval 15">
              <a:extLst>
                <a:ext uri="{FF2B5EF4-FFF2-40B4-BE49-F238E27FC236}">
                  <a16:creationId xmlns:a16="http://schemas.microsoft.com/office/drawing/2014/main" id="{65B0B04B-065D-B87C-643E-16457B5FBA98}"/>
                </a:ext>
              </a:extLst>
            </p:cNvPr>
            <p:cNvSpPr/>
            <p:nvPr/>
          </p:nvSpPr>
          <p:spPr bwMode="gray">
            <a:xfrm>
              <a:off x="3606817" y="3429000"/>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17" name="Oval 16">
              <a:extLst>
                <a:ext uri="{FF2B5EF4-FFF2-40B4-BE49-F238E27FC236}">
                  <a16:creationId xmlns:a16="http://schemas.microsoft.com/office/drawing/2014/main" id="{D11DCD31-A8FC-F7CF-B5F1-C2DC1FF11AAA}"/>
                </a:ext>
              </a:extLst>
            </p:cNvPr>
            <p:cNvSpPr/>
            <p:nvPr/>
          </p:nvSpPr>
          <p:spPr bwMode="gray">
            <a:xfrm>
              <a:off x="3606817" y="3915087"/>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cxnSp>
          <p:nvCxnSpPr>
            <p:cNvPr id="18" name="Straight Connector 17">
              <a:extLst>
                <a:ext uri="{FF2B5EF4-FFF2-40B4-BE49-F238E27FC236}">
                  <a16:creationId xmlns:a16="http://schemas.microsoft.com/office/drawing/2014/main" id="{50C1BC35-427B-499F-A1E3-9BCCD67117BE}"/>
                </a:ext>
              </a:extLst>
            </p:cNvPr>
            <p:cNvCxnSpPr>
              <a:cxnSpLocks/>
              <a:stCxn id="14" idx="6"/>
              <a:endCxn id="15" idx="2"/>
            </p:cNvCxnSpPr>
            <p:nvPr/>
          </p:nvCxnSpPr>
          <p:spPr bwMode="gray">
            <a:xfrm>
              <a:off x="2951768" y="3704458"/>
              <a:ext cx="2979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F6AA689-AE96-11E8-77BA-A0493E220509}"/>
                </a:ext>
              </a:extLst>
            </p:cNvPr>
            <p:cNvCxnSpPr>
              <a:cxnSpLocks/>
              <a:stCxn id="15" idx="7"/>
              <a:endCxn id="16" idx="2"/>
            </p:cNvCxnSpPr>
            <p:nvPr/>
          </p:nvCxnSpPr>
          <p:spPr bwMode="gray">
            <a:xfrm flipV="1">
              <a:off x="3327750" y="3474720"/>
              <a:ext cx="279067" cy="19740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D0B3A14-7EB3-A00C-603C-6EA48DF6A848}"/>
                </a:ext>
              </a:extLst>
            </p:cNvPr>
            <p:cNvCxnSpPr>
              <a:cxnSpLocks/>
              <a:stCxn id="15" idx="5"/>
              <a:endCxn id="17" idx="1"/>
            </p:cNvCxnSpPr>
            <p:nvPr/>
          </p:nvCxnSpPr>
          <p:spPr bwMode="gray">
            <a:xfrm>
              <a:off x="3327750" y="3736787"/>
              <a:ext cx="292458" cy="19169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E639979-559F-4DC9-EA53-F5B6CDB8A173}"/>
                </a:ext>
              </a:extLst>
            </p:cNvPr>
            <p:cNvCxnSpPr>
              <a:cxnSpLocks/>
              <a:stCxn id="13" idx="7"/>
              <a:endCxn id="14" idx="3"/>
            </p:cNvCxnSpPr>
            <p:nvPr/>
          </p:nvCxnSpPr>
          <p:spPr bwMode="gray">
            <a:xfrm flipV="1">
              <a:off x="2533655" y="3736787"/>
              <a:ext cx="340064" cy="16507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E2DC888-3323-5048-9137-BEED2CB4643D}"/>
                </a:ext>
              </a:extLst>
            </p:cNvPr>
            <p:cNvCxnSpPr>
              <a:cxnSpLocks/>
              <a:stCxn id="12" idx="6"/>
              <a:endCxn id="14" idx="1"/>
            </p:cNvCxnSpPr>
            <p:nvPr/>
          </p:nvCxnSpPr>
          <p:spPr bwMode="gray">
            <a:xfrm>
              <a:off x="2547046" y="3474720"/>
              <a:ext cx="326673" cy="19740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52A0AA1-2089-8DC2-F878-6FF4D03E5038}"/>
                </a:ext>
              </a:extLst>
            </p:cNvPr>
            <p:cNvSpPr txBox="1"/>
            <p:nvPr/>
          </p:nvSpPr>
          <p:spPr bwMode="gray">
            <a:xfrm>
              <a:off x="2923028" y="3751174"/>
              <a:ext cx="106790" cy="19168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400" i="1" dirty="0" err="1"/>
                <a:t>i</a:t>
              </a:r>
              <a:endParaRPr lang="en-US" sz="1400" i="1" dirty="0"/>
            </a:p>
          </p:txBody>
        </p:sp>
        <p:sp>
          <p:nvSpPr>
            <p:cNvPr id="24" name="TextBox 23">
              <a:extLst>
                <a:ext uri="{FF2B5EF4-FFF2-40B4-BE49-F238E27FC236}">
                  <a16:creationId xmlns:a16="http://schemas.microsoft.com/office/drawing/2014/main" id="{0946362F-A3F2-F5AC-D2F4-C9CAAA299ECD}"/>
                </a:ext>
              </a:extLst>
            </p:cNvPr>
            <p:cNvSpPr txBox="1"/>
            <p:nvPr/>
          </p:nvSpPr>
          <p:spPr bwMode="gray">
            <a:xfrm>
              <a:off x="3249700" y="3743485"/>
              <a:ext cx="106790" cy="19168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400" i="1" dirty="0"/>
                <a:t>j</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A9327EF-6A41-CD79-99E1-ED0C93708119}"/>
                    </a:ext>
                  </a:extLst>
                </p:cNvPr>
                <p:cNvSpPr txBox="1"/>
                <p:nvPr/>
              </p:nvSpPr>
              <p:spPr bwMode="gray">
                <a:xfrm>
                  <a:off x="2753537" y="4081111"/>
                  <a:ext cx="548479" cy="191686"/>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𝑂</m:t>
                            </m:r>
                          </m:e>
                          <m:sub>
                            <m:r>
                              <a:rPr lang="en-US" sz="1200" b="0" i="1" smtClean="0">
                                <a:latin typeface="Cambria Math" panose="02040503050406030204" pitchFamily="18" charset="0"/>
                              </a:rPr>
                              <m:t>𝑖𝑗</m:t>
                            </m:r>
                          </m:sub>
                        </m:sSub>
                        <m:r>
                          <a:rPr lang="en-US" sz="1200" b="0" i="1" smtClean="0">
                            <a:latin typeface="Cambria Math" panose="02040503050406030204" pitchFamily="18" charset="0"/>
                          </a:rPr>
                          <m:t>=0</m:t>
                        </m:r>
                      </m:oMath>
                    </m:oMathPara>
                  </a14:m>
                  <a:endParaRPr lang="en-US" sz="1200" i="1" dirty="0"/>
                </a:p>
              </p:txBody>
            </p:sp>
          </mc:Choice>
          <mc:Fallback xmlns="">
            <p:sp>
              <p:nvSpPr>
                <p:cNvPr id="129" name="TextBox 128">
                  <a:extLst>
                    <a:ext uri="{FF2B5EF4-FFF2-40B4-BE49-F238E27FC236}">
                      <a16:creationId xmlns:a16="http://schemas.microsoft.com/office/drawing/2014/main" id="{43326CB3-5C3D-461E-9BEC-021D0E6AE461}"/>
                    </a:ext>
                  </a:extLst>
                </p:cNvPr>
                <p:cNvSpPr txBox="1">
                  <a:spLocks noRot="1" noChangeAspect="1" noMove="1" noResize="1" noEditPoints="1" noAdjustHandles="1" noChangeArrowheads="1" noChangeShapeType="1" noTextEdit="1"/>
                </p:cNvSpPr>
                <p:nvPr/>
              </p:nvSpPr>
              <p:spPr bwMode="gray">
                <a:xfrm>
                  <a:off x="2753537" y="4081111"/>
                  <a:ext cx="548479" cy="191686"/>
                </a:xfrm>
                <a:prstGeom prst="rect">
                  <a:avLst/>
                </a:prstGeom>
                <a:blipFill>
                  <a:blip r:embed="rId5"/>
                  <a:stretch>
                    <a:fillRect l="-4444" r="-4444" b="-31250"/>
                  </a:stretch>
                </a:blipFill>
              </p:spPr>
              <p:txBody>
                <a:bodyPr/>
                <a:lstStyle/>
                <a:p>
                  <a:r>
                    <a:rPr lang="en-US">
                      <a:noFill/>
                    </a:rPr>
                    <a:t> </a:t>
                  </a:r>
                </a:p>
              </p:txBody>
            </p:sp>
          </mc:Fallback>
        </mc:AlternateContent>
      </p:grpSp>
      <p:grpSp>
        <p:nvGrpSpPr>
          <p:cNvPr id="26" name="Group 25">
            <a:extLst>
              <a:ext uri="{FF2B5EF4-FFF2-40B4-BE49-F238E27FC236}">
                <a16:creationId xmlns:a16="http://schemas.microsoft.com/office/drawing/2014/main" id="{22D65E21-AE60-0C58-824B-9E8A85C341AF}"/>
              </a:ext>
            </a:extLst>
          </p:cNvPr>
          <p:cNvGrpSpPr/>
          <p:nvPr/>
        </p:nvGrpSpPr>
        <p:grpSpPr>
          <a:xfrm>
            <a:off x="6244062" y="4645030"/>
            <a:ext cx="1242651" cy="901095"/>
            <a:chOff x="4942524" y="3416446"/>
            <a:chExt cx="1242651" cy="901095"/>
          </a:xfrm>
        </p:grpSpPr>
        <p:sp>
          <p:nvSpPr>
            <p:cNvPr id="27" name="Oval 26">
              <a:extLst>
                <a:ext uri="{FF2B5EF4-FFF2-40B4-BE49-F238E27FC236}">
                  <a16:creationId xmlns:a16="http://schemas.microsoft.com/office/drawing/2014/main" id="{CC6C0789-BC67-8CFC-AD9D-BBA5C1EF0CBB}"/>
                </a:ext>
              </a:extLst>
            </p:cNvPr>
            <p:cNvSpPr/>
            <p:nvPr/>
          </p:nvSpPr>
          <p:spPr bwMode="gray">
            <a:xfrm>
              <a:off x="4942524" y="3478147"/>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28" name="Oval 27">
              <a:extLst>
                <a:ext uri="{FF2B5EF4-FFF2-40B4-BE49-F238E27FC236}">
                  <a16:creationId xmlns:a16="http://schemas.microsoft.com/office/drawing/2014/main" id="{91B30A4A-9C2E-F7F8-D326-884F29640D94}"/>
                </a:ext>
              </a:extLst>
            </p:cNvPr>
            <p:cNvSpPr/>
            <p:nvPr/>
          </p:nvSpPr>
          <p:spPr bwMode="gray">
            <a:xfrm>
              <a:off x="4942524" y="3937622"/>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29" name="Oval 28">
              <a:extLst>
                <a:ext uri="{FF2B5EF4-FFF2-40B4-BE49-F238E27FC236}">
                  <a16:creationId xmlns:a16="http://schemas.microsoft.com/office/drawing/2014/main" id="{B2C0B6D7-B15E-34FA-AFFE-ED8CDEA91FF9}"/>
                </a:ext>
              </a:extLst>
            </p:cNvPr>
            <p:cNvSpPr/>
            <p:nvPr/>
          </p:nvSpPr>
          <p:spPr bwMode="gray">
            <a:xfrm>
              <a:off x="5347246" y="3707885"/>
              <a:ext cx="91440" cy="9144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30" name="Oval 29">
              <a:extLst>
                <a:ext uri="{FF2B5EF4-FFF2-40B4-BE49-F238E27FC236}">
                  <a16:creationId xmlns:a16="http://schemas.microsoft.com/office/drawing/2014/main" id="{2DACCB2D-C19C-5569-6ACB-0AF7E028B513}"/>
                </a:ext>
              </a:extLst>
            </p:cNvPr>
            <p:cNvSpPr/>
            <p:nvPr/>
          </p:nvSpPr>
          <p:spPr bwMode="gray">
            <a:xfrm>
              <a:off x="5736619" y="3707885"/>
              <a:ext cx="91440" cy="9144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31" name="Oval 30">
              <a:extLst>
                <a:ext uri="{FF2B5EF4-FFF2-40B4-BE49-F238E27FC236}">
                  <a16:creationId xmlns:a16="http://schemas.microsoft.com/office/drawing/2014/main" id="{0DAED051-3EE4-F868-D4B9-93A515F192F0}"/>
                </a:ext>
              </a:extLst>
            </p:cNvPr>
            <p:cNvSpPr/>
            <p:nvPr/>
          </p:nvSpPr>
          <p:spPr bwMode="gray">
            <a:xfrm>
              <a:off x="6093735" y="3478147"/>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32" name="Oval 31">
              <a:extLst>
                <a:ext uri="{FF2B5EF4-FFF2-40B4-BE49-F238E27FC236}">
                  <a16:creationId xmlns:a16="http://schemas.microsoft.com/office/drawing/2014/main" id="{FD335763-D3A0-3C6A-0C1D-AFDD5AB3C13C}"/>
                </a:ext>
              </a:extLst>
            </p:cNvPr>
            <p:cNvSpPr/>
            <p:nvPr/>
          </p:nvSpPr>
          <p:spPr bwMode="gray">
            <a:xfrm>
              <a:off x="6093735" y="3964234"/>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cxnSp>
          <p:nvCxnSpPr>
            <p:cNvPr id="33" name="Straight Connector 32">
              <a:extLst>
                <a:ext uri="{FF2B5EF4-FFF2-40B4-BE49-F238E27FC236}">
                  <a16:creationId xmlns:a16="http://schemas.microsoft.com/office/drawing/2014/main" id="{55687E51-97EA-8EF8-D29C-D0BED4B3675D}"/>
                </a:ext>
              </a:extLst>
            </p:cNvPr>
            <p:cNvCxnSpPr>
              <a:cxnSpLocks/>
              <a:stCxn id="29" idx="6"/>
              <a:endCxn id="30" idx="2"/>
            </p:cNvCxnSpPr>
            <p:nvPr/>
          </p:nvCxnSpPr>
          <p:spPr bwMode="gray">
            <a:xfrm>
              <a:off x="5438686" y="3753605"/>
              <a:ext cx="2979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AF8355C-26FA-357D-B994-B7FE6A592DE0}"/>
                </a:ext>
              </a:extLst>
            </p:cNvPr>
            <p:cNvCxnSpPr>
              <a:cxnSpLocks/>
              <a:stCxn id="30" idx="7"/>
              <a:endCxn id="31" idx="2"/>
            </p:cNvCxnSpPr>
            <p:nvPr/>
          </p:nvCxnSpPr>
          <p:spPr bwMode="gray">
            <a:xfrm flipV="1">
              <a:off x="5814668" y="3523867"/>
              <a:ext cx="279067" cy="19740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906F42A-01DB-7EDD-17AA-BBC96E864F71}"/>
                </a:ext>
              </a:extLst>
            </p:cNvPr>
            <p:cNvCxnSpPr>
              <a:cxnSpLocks/>
              <a:stCxn id="30" idx="5"/>
              <a:endCxn id="32" idx="1"/>
            </p:cNvCxnSpPr>
            <p:nvPr/>
          </p:nvCxnSpPr>
          <p:spPr bwMode="gray">
            <a:xfrm>
              <a:off x="5814668" y="3785934"/>
              <a:ext cx="292458" cy="19169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B2AD0FD-1D85-5FF7-8906-163818CADD43}"/>
                </a:ext>
              </a:extLst>
            </p:cNvPr>
            <p:cNvCxnSpPr>
              <a:cxnSpLocks/>
              <a:stCxn id="28" idx="7"/>
              <a:endCxn id="29" idx="3"/>
            </p:cNvCxnSpPr>
            <p:nvPr/>
          </p:nvCxnSpPr>
          <p:spPr bwMode="gray">
            <a:xfrm flipV="1">
              <a:off x="5020573" y="3785934"/>
              <a:ext cx="340064" cy="16507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4B8DCE2-B6D4-FBF9-B898-3A489BBF21F1}"/>
                </a:ext>
              </a:extLst>
            </p:cNvPr>
            <p:cNvCxnSpPr>
              <a:cxnSpLocks/>
              <a:stCxn id="27" idx="6"/>
              <a:endCxn id="29" idx="1"/>
            </p:cNvCxnSpPr>
            <p:nvPr/>
          </p:nvCxnSpPr>
          <p:spPr bwMode="gray">
            <a:xfrm>
              <a:off x="5033964" y="3523867"/>
              <a:ext cx="326673" cy="19740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BC0FA2E7-1575-74F5-BA23-519CE8FB91ED}"/>
                </a:ext>
              </a:extLst>
            </p:cNvPr>
            <p:cNvSpPr txBox="1"/>
            <p:nvPr/>
          </p:nvSpPr>
          <p:spPr bwMode="gray">
            <a:xfrm>
              <a:off x="5461379" y="3795900"/>
              <a:ext cx="106790" cy="19168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400" i="1" dirty="0" err="1"/>
                <a:t>i</a:t>
              </a:r>
              <a:endParaRPr lang="en-US" sz="1400" i="1" dirty="0"/>
            </a:p>
          </p:txBody>
        </p:sp>
        <p:sp>
          <p:nvSpPr>
            <p:cNvPr id="39" name="TextBox 38">
              <a:extLst>
                <a:ext uri="{FF2B5EF4-FFF2-40B4-BE49-F238E27FC236}">
                  <a16:creationId xmlns:a16="http://schemas.microsoft.com/office/drawing/2014/main" id="{7FF3BCD3-260F-B6D5-9C80-60CC5083FA30}"/>
                </a:ext>
              </a:extLst>
            </p:cNvPr>
            <p:cNvSpPr txBox="1"/>
            <p:nvPr/>
          </p:nvSpPr>
          <p:spPr bwMode="gray">
            <a:xfrm>
              <a:off x="5736618" y="3792632"/>
              <a:ext cx="106790" cy="19168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400" i="1" dirty="0"/>
                <a:t>j</a:t>
              </a:r>
            </a:p>
          </p:txBody>
        </p:sp>
        <p:cxnSp>
          <p:nvCxnSpPr>
            <p:cNvPr id="40" name="Straight Connector 39">
              <a:extLst>
                <a:ext uri="{FF2B5EF4-FFF2-40B4-BE49-F238E27FC236}">
                  <a16:creationId xmlns:a16="http://schemas.microsoft.com/office/drawing/2014/main" id="{F2A345CA-AF24-2711-6F91-6D8610F4D9C0}"/>
                </a:ext>
              </a:extLst>
            </p:cNvPr>
            <p:cNvCxnSpPr>
              <a:cxnSpLocks/>
              <a:stCxn id="42" idx="6"/>
              <a:endCxn id="30" idx="1"/>
            </p:cNvCxnSpPr>
            <p:nvPr/>
          </p:nvCxnSpPr>
          <p:spPr bwMode="gray">
            <a:xfrm>
              <a:off x="5509061" y="3462166"/>
              <a:ext cx="240949" cy="2591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31A44B0-A31B-241D-003A-3A84ECABD2B5}"/>
                </a:ext>
              </a:extLst>
            </p:cNvPr>
            <p:cNvCxnSpPr>
              <a:cxnSpLocks/>
              <a:stCxn id="44" idx="7"/>
              <a:endCxn id="39" idx="0"/>
            </p:cNvCxnSpPr>
            <p:nvPr/>
          </p:nvCxnSpPr>
          <p:spPr bwMode="gray">
            <a:xfrm flipV="1">
              <a:off x="5487993" y="3792632"/>
              <a:ext cx="302020" cy="24982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513608B7-5D9E-C6FA-4943-EAF6665AA881}"/>
                </a:ext>
              </a:extLst>
            </p:cNvPr>
            <p:cNvSpPr/>
            <p:nvPr/>
          </p:nvSpPr>
          <p:spPr bwMode="gray">
            <a:xfrm>
              <a:off x="5417621" y="3416446"/>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cxnSp>
          <p:nvCxnSpPr>
            <p:cNvPr id="43" name="Straight Connector 42">
              <a:extLst>
                <a:ext uri="{FF2B5EF4-FFF2-40B4-BE49-F238E27FC236}">
                  <a16:creationId xmlns:a16="http://schemas.microsoft.com/office/drawing/2014/main" id="{F398D3A6-28AA-9AE2-6FF8-C8488CEA6211}"/>
                </a:ext>
              </a:extLst>
            </p:cNvPr>
            <p:cNvCxnSpPr>
              <a:cxnSpLocks/>
              <a:stCxn id="29" idx="0"/>
              <a:endCxn id="42" idx="3"/>
            </p:cNvCxnSpPr>
            <p:nvPr/>
          </p:nvCxnSpPr>
          <p:spPr bwMode="gray">
            <a:xfrm flipV="1">
              <a:off x="5392966" y="3494495"/>
              <a:ext cx="38046" cy="2133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05299163-32E4-BBE2-631F-92F270E0077E}"/>
                </a:ext>
              </a:extLst>
            </p:cNvPr>
            <p:cNvSpPr/>
            <p:nvPr/>
          </p:nvSpPr>
          <p:spPr bwMode="gray">
            <a:xfrm>
              <a:off x="5409944" y="4029062"/>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cxnSp>
          <p:nvCxnSpPr>
            <p:cNvPr id="45" name="Straight Connector 44">
              <a:extLst>
                <a:ext uri="{FF2B5EF4-FFF2-40B4-BE49-F238E27FC236}">
                  <a16:creationId xmlns:a16="http://schemas.microsoft.com/office/drawing/2014/main" id="{C4AF3EC3-3788-9D13-1A2C-156C203A7D44}"/>
                </a:ext>
              </a:extLst>
            </p:cNvPr>
            <p:cNvCxnSpPr>
              <a:cxnSpLocks/>
              <a:stCxn id="44" idx="1"/>
              <a:endCxn id="29" idx="4"/>
            </p:cNvCxnSpPr>
            <p:nvPr/>
          </p:nvCxnSpPr>
          <p:spPr bwMode="gray">
            <a:xfrm flipH="1" flipV="1">
              <a:off x="5392966" y="3799325"/>
              <a:ext cx="30369" cy="24312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B7ED36A2-9588-6955-FDC4-24E989FCFEBE}"/>
                    </a:ext>
                  </a:extLst>
                </p:cNvPr>
                <p:cNvSpPr txBox="1"/>
                <p:nvPr/>
              </p:nvSpPr>
              <p:spPr bwMode="gray">
                <a:xfrm>
                  <a:off x="5266189" y="4125855"/>
                  <a:ext cx="692668" cy="191686"/>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𝑂</m:t>
                            </m:r>
                          </m:e>
                          <m:sub>
                            <m:r>
                              <a:rPr lang="en-US" sz="1200" b="0" i="1" smtClean="0">
                                <a:latin typeface="Cambria Math" panose="02040503050406030204" pitchFamily="18" charset="0"/>
                              </a:rPr>
                              <m:t>𝑖𝑗</m:t>
                            </m:r>
                          </m:sub>
                        </m:sSub>
                        <m:r>
                          <a:rPr lang="en-US" sz="1200" b="0" i="1" smtClean="0">
                            <a:latin typeface="Cambria Math" panose="02040503050406030204" pitchFamily="18" charset="0"/>
                          </a:rPr>
                          <m:t>=1/3</m:t>
                        </m:r>
                      </m:oMath>
                    </m:oMathPara>
                  </a14:m>
                  <a:endParaRPr lang="en-US" sz="1200" i="1" dirty="0"/>
                </a:p>
              </p:txBody>
            </p:sp>
          </mc:Choice>
          <mc:Fallback xmlns="">
            <p:sp>
              <p:nvSpPr>
                <p:cNvPr id="131" name="TextBox 130">
                  <a:extLst>
                    <a:ext uri="{FF2B5EF4-FFF2-40B4-BE49-F238E27FC236}">
                      <a16:creationId xmlns:a16="http://schemas.microsoft.com/office/drawing/2014/main" id="{2B689A23-31A1-4316-AECD-B3552BC20A3E}"/>
                    </a:ext>
                  </a:extLst>
                </p:cNvPr>
                <p:cNvSpPr txBox="1">
                  <a:spLocks noRot="1" noChangeAspect="1" noMove="1" noResize="1" noEditPoints="1" noAdjustHandles="1" noChangeArrowheads="1" noChangeShapeType="1" noTextEdit="1"/>
                </p:cNvSpPr>
                <p:nvPr/>
              </p:nvSpPr>
              <p:spPr bwMode="gray">
                <a:xfrm>
                  <a:off x="5266189" y="4125855"/>
                  <a:ext cx="692668" cy="191686"/>
                </a:xfrm>
                <a:prstGeom prst="rect">
                  <a:avLst/>
                </a:prstGeom>
                <a:blipFill>
                  <a:blip r:embed="rId6"/>
                  <a:stretch>
                    <a:fillRect l="-4386" r="-4386" b="-35484"/>
                  </a:stretch>
                </a:blipFill>
              </p:spPr>
              <p:txBody>
                <a:bodyPr/>
                <a:lstStyle/>
                <a:p>
                  <a:r>
                    <a:rPr lang="en-US">
                      <a:noFill/>
                    </a:rPr>
                    <a:t> </a:t>
                  </a:r>
                </a:p>
              </p:txBody>
            </p:sp>
          </mc:Fallback>
        </mc:AlternateContent>
      </p:grpSp>
      <p:grpSp>
        <p:nvGrpSpPr>
          <p:cNvPr id="47" name="Group 46">
            <a:extLst>
              <a:ext uri="{FF2B5EF4-FFF2-40B4-BE49-F238E27FC236}">
                <a16:creationId xmlns:a16="http://schemas.microsoft.com/office/drawing/2014/main" id="{642D294B-88F1-85A6-F5A0-EFB7760DFAAE}"/>
              </a:ext>
            </a:extLst>
          </p:cNvPr>
          <p:cNvGrpSpPr/>
          <p:nvPr/>
        </p:nvGrpSpPr>
        <p:grpSpPr>
          <a:xfrm>
            <a:off x="9027646" y="4637267"/>
            <a:ext cx="1242651" cy="903505"/>
            <a:chOff x="7726108" y="3408683"/>
            <a:chExt cx="1242651" cy="903505"/>
          </a:xfrm>
        </p:grpSpPr>
        <p:sp>
          <p:nvSpPr>
            <p:cNvPr id="48" name="Oval 47">
              <a:extLst>
                <a:ext uri="{FF2B5EF4-FFF2-40B4-BE49-F238E27FC236}">
                  <a16:creationId xmlns:a16="http://schemas.microsoft.com/office/drawing/2014/main" id="{31F3F740-19A0-71EE-61DB-5EE255796F71}"/>
                </a:ext>
              </a:extLst>
            </p:cNvPr>
            <p:cNvSpPr/>
            <p:nvPr/>
          </p:nvSpPr>
          <p:spPr bwMode="gray">
            <a:xfrm>
              <a:off x="7726108" y="3470384"/>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49" name="Oval 48">
              <a:extLst>
                <a:ext uri="{FF2B5EF4-FFF2-40B4-BE49-F238E27FC236}">
                  <a16:creationId xmlns:a16="http://schemas.microsoft.com/office/drawing/2014/main" id="{E14A8F60-B4BE-AD82-C069-4B4F6F3DC661}"/>
                </a:ext>
              </a:extLst>
            </p:cNvPr>
            <p:cNvSpPr/>
            <p:nvPr/>
          </p:nvSpPr>
          <p:spPr bwMode="gray">
            <a:xfrm>
              <a:off x="7726108" y="3929859"/>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50" name="Oval 49">
              <a:extLst>
                <a:ext uri="{FF2B5EF4-FFF2-40B4-BE49-F238E27FC236}">
                  <a16:creationId xmlns:a16="http://schemas.microsoft.com/office/drawing/2014/main" id="{5BD33E08-76F5-5E80-C568-75BE1F718A00}"/>
                </a:ext>
              </a:extLst>
            </p:cNvPr>
            <p:cNvSpPr/>
            <p:nvPr/>
          </p:nvSpPr>
          <p:spPr bwMode="gray">
            <a:xfrm>
              <a:off x="8130830" y="3700122"/>
              <a:ext cx="91440" cy="9144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51" name="Oval 50">
              <a:extLst>
                <a:ext uri="{FF2B5EF4-FFF2-40B4-BE49-F238E27FC236}">
                  <a16:creationId xmlns:a16="http://schemas.microsoft.com/office/drawing/2014/main" id="{B8E2A944-2BEE-5B21-5EEF-C7E943B30DC0}"/>
                </a:ext>
              </a:extLst>
            </p:cNvPr>
            <p:cNvSpPr/>
            <p:nvPr/>
          </p:nvSpPr>
          <p:spPr bwMode="gray">
            <a:xfrm>
              <a:off x="8520203" y="3700122"/>
              <a:ext cx="91440" cy="9144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52" name="Oval 51">
              <a:extLst>
                <a:ext uri="{FF2B5EF4-FFF2-40B4-BE49-F238E27FC236}">
                  <a16:creationId xmlns:a16="http://schemas.microsoft.com/office/drawing/2014/main" id="{8BF73BA7-5F8F-C73A-1F07-C1A7975B7FC1}"/>
                </a:ext>
              </a:extLst>
            </p:cNvPr>
            <p:cNvSpPr/>
            <p:nvPr/>
          </p:nvSpPr>
          <p:spPr bwMode="gray">
            <a:xfrm>
              <a:off x="8877319" y="3470384"/>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53" name="Oval 52">
              <a:extLst>
                <a:ext uri="{FF2B5EF4-FFF2-40B4-BE49-F238E27FC236}">
                  <a16:creationId xmlns:a16="http://schemas.microsoft.com/office/drawing/2014/main" id="{5596FA5E-A4DB-16A3-0F2D-603EC50F8032}"/>
                </a:ext>
              </a:extLst>
            </p:cNvPr>
            <p:cNvSpPr/>
            <p:nvPr/>
          </p:nvSpPr>
          <p:spPr bwMode="gray">
            <a:xfrm>
              <a:off x="8877319" y="3956471"/>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cxnSp>
          <p:nvCxnSpPr>
            <p:cNvPr id="54" name="Straight Connector 53">
              <a:extLst>
                <a:ext uri="{FF2B5EF4-FFF2-40B4-BE49-F238E27FC236}">
                  <a16:creationId xmlns:a16="http://schemas.microsoft.com/office/drawing/2014/main" id="{251B423D-705C-46F9-77A0-D8B22770B9FE}"/>
                </a:ext>
              </a:extLst>
            </p:cNvPr>
            <p:cNvCxnSpPr>
              <a:cxnSpLocks/>
              <a:stCxn id="50" idx="6"/>
              <a:endCxn id="51" idx="2"/>
            </p:cNvCxnSpPr>
            <p:nvPr/>
          </p:nvCxnSpPr>
          <p:spPr bwMode="gray">
            <a:xfrm>
              <a:off x="8222270" y="3745842"/>
              <a:ext cx="2979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3AB2C4F-84A7-3608-510F-C4F52AE8B876}"/>
                </a:ext>
              </a:extLst>
            </p:cNvPr>
            <p:cNvCxnSpPr>
              <a:cxnSpLocks/>
              <a:stCxn id="51" idx="7"/>
              <a:endCxn id="52" idx="2"/>
            </p:cNvCxnSpPr>
            <p:nvPr/>
          </p:nvCxnSpPr>
          <p:spPr bwMode="gray">
            <a:xfrm flipV="1">
              <a:off x="8598252" y="3516104"/>
              <a:ext cx="279067" cy="19740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8BFB148-60BA-5FF6-848E-3465C8646EFB}"/>
                </a:ext>
              </a:extLst>
            </p:cNvPr>
            <p:cNvCxnSpPr>
              <a:cxnSpLocks/>
              <a:stCxn id="51" idx="5"/>
              <a:endCxn id="53" idx="1"/>
            </p:cNvCxnSpPr>
            <p:nvPr/>
          </p:nvCxnSpPr>
          <p:spPr bwMode="gray">
            <a:xfrm>
              <a:off x="8598252" y="3778171"/>
              <a:ext cx="292458" cy="19169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491D37B-0ED0-3A8A-EDB0-8F72519F7B26}"/>
                </a:ext>
              </a:extLst>
            </p:cNvPr>
            <p:cNvCxnSpPr>
              <a:cxnSpLocks/>
              <a:stCxn id="49" idx="7"/>
              <a:endCxn id="50" idx="3"/>
            </p:cNvCxnSpPr>
            <p:nvPr/>
          </p:nvCxnSpPr>
          <p:spPr bwMode="gray">
            <a:xfrm flipV="1">
              <a:off x="7804157" y="3778171"/>
              <a:ext cx="340064" cy="16507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3496F97-A67F-048F-53D2-7FF6547C0DCF}"/>
                </a:ext>
              </a:extLst>
            </p:cNvPr>
            <p:cNvCxnSpPr>
              <a:cxnSpLocks/>
              <a:stCxn id="48" idx="6"/>
              <a:endCxn id="50" idx="1"/>
            </p:cNvCxnSpPr>
            <p:nvPr/>
          </p:nvCxnSpPr>
          <p:spPr bwMode="gray">
            <a:xfrm>
              <a:off x="7817548" y="3516104"/>
              <a:ext cx="326673" cy="19740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C0E70F06-CFDE-E82B-C8E8-B32B98BEF99E}"/>
                </a:ext>
              </a:extLst>
            </p:cNvPr>
            <p:cNvSpPr txBox="1"/>
            <p:nvPr/>
          </p:nvSpPr>
          <p:spPr bwMode="gray">
            <a:xfrm>
              <a:off x="8193530" y="3792558"/>
              <a:ext cx="106790" cy="19168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400" i="1" dirty="0" err="1"/>
                <a:t>i</a:t>
              </a:r>
              <a:endParaRPr lang="en-US" sz="1400" i="1" dirty="0"/>
            </a:p>
          </p:txBody>
        </p:sp>
        <p:sp>
          <p:nvSpPr>
            <p:cNvPr id="60" name="TextBox 59">
              <a:extLst>
                <a:ext uri="{FF2B5EF4-FFF2-40B4-BE49-F238E27FC236}">
                  <a16:creationId xmlns:a16="http://schemas.microsoft.com/office/drawing/2014/main" id="{62A5205B-3407-239A-4E85-48BCF1D9DC6F}"/>
                </a:ext>
              </a:extLst>
            </p:cNvPr>
            <p:cNvSpPr txBox="1"/>
            <p:nvPr/>
          </p:nvSpPr>
          <p:spPr bwMode="gray">
            <a:xfrm>
              <a:off x="8520202" y="3784869"/>
              <a:ext cx="106790" cy="19168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400" i="1" dirty="0"/>
                <a:t>j</a:t>
              </a:r>
            </a:p>
          </p:txBody>
        </p:sp>
        <p:cxnSp>
          <p:nvCxnSpPr>
            <p:cNvPr id="61" name="Straight Connector 60">
              <a:extLst>
                <a:ext uri="{FF2B5EF4-FFF2-40B4-BE49-F238E27FC236}">
                  <a16:creationId xmlns:a16="http://schemas.microsoft.com/office/drawing/2014/main" id="{03E8BF77-09F0-E5ED-9F5F-D334A5DD2802}"/>
                </a:ext>
              </a:extLst>
            </p:cNvPr>
            <p:cNvCxnSpPr>
              <a:cxnSpLocks/>
              <a:stCxn id="63" idx="6"/>
              <a:endCxn id="51" idx="1"/>
            </p:cNvCxnSpPr>
            <p:nvPr/>
          </p:nvCxnSpPr>
          <p:spPr bwMode="gray">
            <a:xfrm>
              <a:off x="8292645" y="3454403"/>
              <a:ext cx="240949" cy="2591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FBCFB91-7B68-F4FE-3BBE-A0AAF2251FFF}"/>
                </a:ext>
              </a:extLst>
            </p:cNvPr>
            <p:cNvCxnSpPr>
              <a:cxnSpLocks/>
              <a:stCxn id="65" idx="7"/>
              <a:endCxn id="60" idx="0"/>
            </p:cNvCxnSpPr>
            <p:nvPr/>
          </p:nvCxnSpPr>
          <p:spPr bwMode="gray">
            <a:xfrm flipV="1">
              <a:off x="8271577" y="3784869"/>
              <a:ext cx="302020" cy="24982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08743F64-C949-A8FC-E161-EE2048F541EF}"/>
                </a:ext>
              </a:extLst>
            </p:cNvPr>
            <p:cNvSpPr/>
            <p:nvPr/>
          </p:nvSpPr>
          <p:spPr bwMode="gray">
            <a:xfrm>
              <a:off x="8201205" y="3408683"/>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cxnSp>
          <p:nvCxnSpPr>
            <p:cNvPr id="64" name="Straight Connector 63">
              <a:extLst>
                <a:ext uri="{FF2B5EF4-FFF2-40B4-BE49-F238E27FC236}">
                  <a16:creationId xmlns:a16="http://schemas.microsoft.com/office/drawing/2014/main" id="{48ECC01E-94B5-CD6A-0FBD-9F01C076804F}"/>
                </a:ext>
              </a:extLst>
            </p:cNvPr>
            <p:cNvCxnSpPr>
              <a:cxnSpLocks/>
              <a:stCxn id="50" idx="0"/>
              <a:endCxn id="63" idx="3"/>
            </p:cNvCxnSpPr>
            <p:nvPr/>
          </p:nvCxnSpPr>
          <p:spPr bwMode="gray">
            <a:xfrm flipV="1">
              <a:off x="8176550" y="3486732"/>
              <a:ext cx="38046" cy="2133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13E798F4-5B1C-FC0F-8716-78573B80A16A}"/>
                </a:ext>
              </a:extLst>
            </p:cNvPr>
            <p:cNvSpPr/>
            <p:nvPr/>
          </p:nvSpPr>
          <p:spPr bwMode="gray">
            <a:xfrm>
              <a:off x="8193528" y="4021299"/>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cxnSp>
          <p:nvCxnSpPr>
            <p:cNvPr id="66" name="Straight Connector 65">
              <a:extLst>
                <a:ext uri="{FF2B5EF4-FFF2-40B4-BE49-F238E27FC236}">
                  <a16:creationId xmlns:a16="http://schemas.microsoft.com/office/drawing/2014/main" id="{3DB152C0-951E-3208-03DF-548CD069CDC8}"/>
                </a:ext>
              </a:extLst>
            </p:cNvPr>
            <p:cNvCxnSpPr>
              <a:cxnSpLocks/>
              <a:stCxn id="65" idx="1"/>
              <a:endCxn id="50" idx="4"/>
            </p:cNvCxnSpPr>
            <p:nvPr/>
          </p:nvCxnSpPr>
          <p:spPr bwMode="gray">
            <a:xfrm flipH="1" flipV="1">
              <a:off x="8176550" y="3791562"/>
              <a:ext cx="30369" cy="24312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6E173E7-7D03-CD3F-A10E-AE685B6358C2}"/>
                </a:ext>
              </a:extLst>
            </p:cNvPr>
            <p:cNvCxnSpPr>
              <a:cxnSpLocks/>
              <a:stCxn id="48" idx="6"/>
              <a:endCxn id="51" idx="2"/>
            </p:cNvCxnSpPr>
            <p:nvPr/>
          </p:nvCxnSpPr>
          <p:spPr bwMode="gray">
            <a:xfrm>
              <a:off x="7817548" y="3516104"/>
              <a:ext cx="702655" cy="22973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F82D74A-D8BD-3C5A-39E4-31E6D2CD4F2A}"/>
                </a:ext>
              </a:extLst>
            </p:cNvPr>
            <p:cNvCxnSpPr>
              <a:cxnSpLocks/>
              <a:stCxn id="49" idx="6"/>
              <a:endCxn id="51" idx="3"/>
            </p:cNvCxnSpPr>
            <p:nvPr/>
          </p:nvCxnSpPr>
          <p:spPr bwMode="gray">
            <a:xfrm flipV="1">
              <a:off x="7817548" y="3778171"/>
              <a:ext cx="716046" cy="19740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AFB672D1-1F16-1FB9-09BD-07008FCDFA79}"/>
                    </a:ext>
                  </a:extLst>
                </p:cNvPr>
                <p:cNvSpPr txBox="1"/>
                <p:nvPr/>
              </p:nvSpPr>
              <p:spPr bwMode="gray">
                <a:xfrm>
                  <a:off x="8066785" y="4120502"/>
                  <a:ext cx="692668" cy="191686"/>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𝑂</m:t>
                            </m:r>
                          </m:e>
                          <m:sub>
                            <m:r>
                              <a:rPr lang="en-US" sz="1200" b="0" i="1" smtClean="0">
                                <a:latin typeface="Cambria Math" panose="02040503050406030204" pitchFamily="18" charset="0"/>
                              </a:rPr>
                              <m:t>𝑖𝑗</m:t>
                            </m:r>
                          </m:sub>
                        </m:sSub>
                        <m:r>
                          <a:rPr lang="en-US" sz="1200" b="0" i="1" smtClean="0">
                            <a:latin typeface="Cambria Math" panose="02040503050406030204" pitchFamily="18" charset="0"/>
                          </a:rPr>
                          <m:t>=2/3</m:t>
                        </m:r>
                      </m:oMath>
                    </m:oMathPara>
                  </a14:m>
                  <a:endParaRPr lang="en-US" sz="1200" i="1" dirty="0"/>
                </a:p>
              </p:txBody>
            </p:sp>
          </mc:Choice>
          <mc:Fallback xmlns="">
            <p:sp>
              <p:nvSpPr>
                <p:cNvPr id="133" name="TextBox 132">
                  <a:extLst>
                    <a:ext uri="{FF2B5EF4-FFF2-40B4-BE49-F238E27FC236}">
                      <a16:creationId xmlns:a16="http://schemas.microsoft.com/office/drawing/2014/main" id="{80E9D0D8-01BD-43FC-846B-74AA4F728295}"/>
                    </a:ext>
                  </a:extLst>
                </p:cNvPr>
                <p:cNvSpPr txBox="1">
                  <a:spLocks noRot="1" noChangeAspect="1" noMove="1" noResize="1" noEditPoints="1" noAdjustHandles="1" noChangeArrowheads="1" noChangeShapeType="1" noTextEdit="1"/>
                </p:cNvSpPr>
                <p:nvPr/>
              </p:nvSpPr>
              <p:spPr bwMode="gray">
                <a:xfrm>
                  <a:off x="8066785" y="4120502"/>
                  <a:ext cx="692668" cy="191686"/>
                </a:xfrm>
                <a:prstGeom prst="rect">
                  <a:avLst/>
                </a:prstGeom>
                <a:blipFill>
                  <a:blip r:embed="rId7"/>
                  <a:stretch>
                    <a:fillRect l="-4386" r="-4386" b="-35484"/>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2E86B6C2-5DAC-13BD-3438-223A2B2F9F11}"/>
                  </a:ext>
                </a:extLst>
              </p:cNvPr>
              <p:cNvSpPr txBox="1"/>
              <p:nvPr/>
            </p:nvSpPr>
            <p:spPr bwMode="gray">
              <a:xfrm>
                <a:off x="2474030" y="3844355"/>
                <a:ext cx="4670916" cy="7064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𝑗</m:t>
                              </m:r>
                            </m:sub>
                          </m:sSub>
                          <m:r>
                            <a:rPr lang="en-US" b="0" i="1" smtClean="0">
                              <a:latin typeface="Cambria Math" panose="02040503050406030204" pitchFamily="18" charset="0"/>
                            </a:rPr>
                            <m:t>)\</m:t>
                          </m:r>
                          <m:r>
                            <m:rPr>
                              <m:lit/>
                            </m:rP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𝑗</m:t>
                              </m:r>
                            </m:sub>
                          </m:sSub>
                          <m:r>
                            <a:rPr lang="en-US" b="0" i="1" smtClean="0">
                              <a:latin typeface="Cambria Math" panose="02040503050406030204" pitchFamily="18" charset="0"/>
                            </a:rPr>
                            <m:t>)\</m:t>
                          </m:r>
                          <m:r>
                            <m:rPr>
                              <m:lit/>
                            </m:rP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den>
                      </m:f>
                    </m:oMath>
                  </m:oMathPara>
                </a14:m>
                <a:endParaRPr lang="en-US" dirty="0"/>
              </a:p>
            </p:txBody>
          </p:sp>
        </mc:Choice>
        <mc:Fallback xmlns="">
          <p:sp>
            <p:nvSpPr>
              <p:cNvPr id="70" name="TextBox 69">
                <a:extLst>
                  <a:ext uri="{FF2B5EF4-FFF2-40B4-BE49-F238E27FC236}">
                    <a16:creationId xmlns:a16="http://schemas.microsoft.com/office/drawing/2014/main" id="{2E86B6C2-5DAC-13BD-3438-223A2B2F9F11}"/>
                  </a:ext>
                </a:extLst>
              </p:cNvPr>
              <p:cNvSpPr txBox="1">
                <a:spLocks noRot="1" noChangeAspect="1" noMove="1" noResize="1" noEditPoints="1" noAdjustHandles="1" noChangeArrowheads="1" noChangeShapeType="1" noTextEdit="1"/>
              </p:cNvSpPr>
              <p:nvPr/>
            </p:nvSpPr>
            <p:spPr bwMode="gray">
              <a:xfrm>
                <a:off x="2474030" y="3844355"/>
                <a:ext cx="4670916" cy="706475"/>
              </a:xfrm>
              <a:prstGeom prst="rect">
                <a:avLst/>
              </a:prstGeom>
              <a:blipFill>
                <a:blip r:embed="rId8"/>
                <a:stretch>
                  <a:fillRect/>
                </a:stretch>
              </a:blipFill>
            </p:spPr>
            <p:txBody>
              <a:bodyPr/>
              <a:lstStyle/>
              <a:p>
                <a:r>
                  <a:rPr lang="en-US">
                    <a:noFill/>
                  </a:rPr>
                  <a:t> </a:t>
                </a:r>
              </a:p>
            </p:txBody>
          </p:sp>
        </mc:Fallback>
      </mc:AlternateContent>
      <p:cxnSp>
        <p:nvCxnSpPr>
          <p:cNvPr id="71" name="Straight Arrow Connector 70">
            <a:extLst>
              <a:ext uri="{FF2B5EF4-FFF2-40B4-BE49-F238E27FC236}">
                <a16:creationId xmlns:a16="http://schemas.microsoft.com/office/drawing/2014/main" id="{BBD37C5F-F0E2-64CF-8A7A-6A85FFC07A88}"/>
              </a:ext>
            </a:extLst>
          </p:cNvPr>
          <p:cNvCxnSpPr>
            <a:cxnSpLocks/>
          </p:cNvCxnSpPr>
          <p:nvPr/>
        </p:nvCxnSpPr>
        <p:spPr bwMode="gray">
          <a:xfrm>
            <a:off x="2577365" y="3794325"/>
            <a:ext cx="1477710" cy="151689"/>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7627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4E0BF-FE38-4228-9CFD-5785F65E35C8}"/>
              </a:ext>
            </a:extLst>
          </p:cNvPr>
          <p:cNvSpPr>
            <a:spLocks noGrp="1"/>
          </p:cNvSpPr>
          <p:nvPr>
            <p:ph type="title"/>
          </p:nvPr>
        </p:nvSpPr>
        <p:spPr/>
        <p:txBody>
          <a:bodyPr/>
          <a:lstStyle/>
          <a:p>
            <a:r>
              <a:rPr lang="en-US" dirty="0"/>
              <a:t>Network metrics</a:t>
            </a:r>
          </a:p>
        </p:txBody>
      </p:sp>
      <p:sp>
        <p:nvSpPr>
          <p:cNvPr id="3" name="Content Placeholder 2">
            <a:extLst>
              <a:ext uri="{FF2B5EF4-FFF2-40B4-BE49-F238E27FC236}">
                <a16:creationId xmlns:a16="http://schemas.microsoft.com/office/drawing/2014/main" id="{F91729D1-DD9D-4057-9863-7FFD8D5DD499}"/>
              </a:ext>
            </a:extLst>
          </p:cNvPr>
          <p:cNvSpPr>
            <a:spLocks noGrp="1"/>
          </p:cNvSpPr>
          <p:nvPr>
            <p:ph type="body" sz="quarter" idx="13"/>
          </p:nvPr>
        </p:nvSpPr>
        <p:spPr>
          <a:xfrm>
            <a:off x="239180" y="1096982"/>
            <a:ext cx="6365869" cy="5041380"/>
          </a:xfrm>
        </p:spPr>
        <p:txBody>
          <a:bodyPr/>
          <a:lstStyle/>
          <a:p>
            <a:r>
              <a:rPr lang="en-US" b="1" dirty="0"/>
              <a:t>Network-level metrics</a:t>
            </a:r>
          </a:p>
          <a:p>
            <a:pPr marL="342900" indent="-342900">
              <a:buFont typeface="Arial" panose="020B0604020202020204" pitchFamily="34" charset="0"/>
              <a:buChar char="•"/>
            </a:pPr>
            <a:r>
              <a:rPr lang="en-US" dirty="0"/>
              <a:t>Node degree distribution: 𝑃(𝑘)</a:t>
            </a:r>
          </a:p>
          <a:p>
            <a:pPr marL="342900" indent="-342900">
              <a:buFont typeface="Arial" panose="020B0604020202020204" pitchFamily="34" charset="0"/>
              <a:buChar char="•"/>
            </a:pPr>
            <a:r>
              <a:rPr lang="en-US" dirty="0"/>
              <a:t>Network diameter (average shortest path length)</a:t>
            </a:r>
          </a:p>
          <a:p>
            <a:pPr marL="342900" indent="-342900">
              <a:buFont typeface="Arial" panose="020B0604020202020204" pitchFamily="34" charset="0"/>
              <a:buChar char="•"/>
            </a:pPr>
            <a:r>
              <a:rPr lang="en-US" dirty="0"/>
              <a:t>Clustering coefficient</a:t>
            </a:r>
          </a:p>
          <a:p>
            <a:pPr marL="342900" indent="-342900">
              <a:buFont typeface="Arial" panose="020B0604020202020204" pitchFamily="34" charset="0"/>
              <a:buChar char="•"/>
            </a:pPr>
            <a:r>
              <a:rPr lang="en-US" dirty="0"/>
              <a:t>Connectivity (node distribution across components)</a:t>
            </a:r>
          </a:p>
          <a:p>
            <a:r>
              <a:rPr lang="en-US" b="1" dirty="0"/>
              <a:t>Comparing Networks</a:t>
            </a:r>
          </a:p>
          <a:p>
            <a:pPr marL="342900" indent="-342900">
              <a:buFont typeface="Arial" panose="020B0604020202020204" pitchFamily="34" charset="0"/>
              <a:buChar char="•"/>
            </a:pPr>
            <a:r>
              <a:rPr lang="en-US" dirty="0"/>
              <a:t>Average node degree (degree distribution)</a:t>
            </a:r>
          </a:p>
          <a:p>
            <a:pPr marL="342900" indent="-342900">
              <a:buFont typeface="Arial" panose="020B0604020202020204" pitchFamily="34" charset="0"/>
              <a:buChar char="•"/>
            </a:pPr>
            <a:r>
              <a:rPr lang="en-US" dirty="0"/>
              <a:t>Average clustering</a:t>
            </a:r>
          </a:p>
          <a:p>
            <a:pPr marL="342900" indent="-342900">
              <a:buFont typeface="Arial" panose="020B0604020202020204" pitchFamily="34" charset="0"/>
              <a:buChar char="•"/>
            </a:pPr>
            <a:r>
              <a:rPr lang="en-US" dirty="0"/>
              <a:t>Average path length (diameter)</a:t>
            </a:r>
          </a:p>
          <a:p>
            <a:pPr marL="342900" indent="-342900">
              <a:buFont typeface="Arial" panose="020B0604020202020204" pitchFamily="34" charset="0"/>
              <a:buChar char="•"/>
            </a:pPr>
            <a:r>
              <a:rPr lang="en-US" dirty="0"/>
              <a:t>Node connectivity (distribution among components)</a:t>
            </a:r>
          </a:p>
        </p:txBody>
      </p:sp>
      <p:sp>
        <p:nvSpPr>
          <p:cNvPr id="7" name="Text Placeholder 6">
            <a:extLst>
              <a:ext uri="{FF2B5EF4-FFF2-40B4-BE49-F238E27FC236}">
                <a16:creationId xmlns:a16="http://schemas.microsoft.com/office/drawing/2014/main" id="{C6A9766F-A91B-04C5-ABC8-D44BB1355EB4}"/>
              </a:ext>
            </a:extLst>
          </p:cNvPr>
          <p:cNvSpPr>
            <a:spLocks noGrp="1"/>
          </p:cNvSpPr>
          <p:nvPr>
            <p:ph type="body" sz="quarter" idx="14"/>
          </p:nvPr>
        </p:nvSpPr>
        <p:spPr>
          <a:xfrm>
            <a:off x="6605049" y="946153"/>
            <a:ext cx="5108584" cy="5836470"/>
          </a:xfrm>
        </p:spPr>
        <p:txBody>
          <a:bodyPr/>
          <a:lstStyle/>
          <a:p>
            <a:r>
              <a:rPr lang="en-US" b="1" dirty="0"/>
              <a:t>Node-level metrics</a:t>
            </a:r>
          </a:p>
          <a:p>
            <a:pPr marL="342900" indent="-342900">
              <a:buFont typeface="Arial" panose="020B0604020202020204" pitchFamily="34" charset="0"/>
              <a:buChar char="•"/>
            </a:pPr>
            <a:r>
              <a:rPr lang="en-US" dirty="0"/>
              <a:t>Centrality (degree-based): Katz, PageRank</a:t>
            </a:r>
          </a:p>
          <a:p>
            <a:pPr marL="342900" indent="-342900">
              <a:buFont typeface="Arial" panose="020B0604020202020204" pitchFamily="34" charset="0"/>
              <a:buChar char="•"/>
            </a:pPr>
            <a:r>
              <a:rPr lang="en-US" dirty="0"/>
              <a:t>Centrality (path-based): closeness and betweenness</a:t>
            </a:r>
          </a:p>
          <a:p>
            <a:r>
              <a:rPr lang="en-US" b="1" dirty="0"/>
              <a:t>Pair-wise metrics</a:t>
            </a:r>
          </a:p>
          <a:p>
            <a:pPr marL="342900" indent="-342900">
              <a:buFont typeface="Arial" panose="020B0604020202020204" pitchFamily="34" charset="0"/>
              <a:buChar char="•"/>
            </a:pPr>
            <a:r>
              <a:rPr lang="en-US" dirty="0"/>
              <a:t>Edge-overlap</a:t>
            </a:r>
          </a:p>
          <a:p>
            <a:pPr marL="342900" indent="-342900">
              <a:buFont typeface="Arial" panose="020B0604020202020204" pitchFamily="34" charset="0"/>
              <a:buChar char="•"/>
            </a:pPr>
            <a:r>
              <a:rPr lang="en-US" dirty="0"/>
              <a:t>Node equivalence (Regular &amp; Structural)</a:t>
            </a:r>
          </a:p>
          <a:p>
            <a:pPr marL="342900" indent="-342900">
              <a:buFont typeface="Arial" panose="020B0604020202020204" pitchFamily="34" charset="0"/>
              <a:buChar char="•"/>
            </a:pPr>
            <a:r>
              <a:rPr lang="en-US" dirty="0"/>
              <a:t>Node similarity</a:t>
            </a:r>
          </a:p>
          <a:p>
            <a:r>
              <a:rPr lang="en-US" b="1" dirty="0"/>
              <a:t>Temporal Graph Metrics</a:t>
            </a:r>
          </a:p>
          <a:p>
            <a:pPr marL="342900" indent="-342900">
              <a:buFont typeface="Arial" panose="020B0604020202020204" pitchFamily="34" charset="0"/>
              <a:buChar char="•"/>
            </a:pPr>
            <a:r>
              <a:rPr lang="en-US" dirty="0"/>
              <a:t>Temporal Centrality</a:t>
            </a:r>
          </a:p>
          <a:p>
            <a:pPr marL="342900" indent="-342900">
              <a:buFont typeface="Arial" panose="020B0604020202020204" pitchFamily="34" charset="0"/>
              <a:buChar char="•"/>
            </a:pPr>
            <a:r>
              <a:rPr lang="en-US" dirty="0"/>
              <a:t>Temporal Clustering</a:t>
            </a:r>
          </a:p>
          <a:p>
            <a:pPr marL="342900" indent="-342900">
              <a:buFont typeface="Arial" panose="020B0604020202020204" pitchFamily="34" charset="0"/>
              <a:buChar char="•"/>
            </a:pPr>
            <a:r>
              <a:rPr lang="en-US" dirty="0"/>
              <a:t>Temporal Node Degree</a:t>
            </a:r>
          </a:p>
        </p:txBody>
      </p:sp>
      <p:sp>
        <p:nvSpPr>
          <p:cNvPr id="4" name="Slide Number Placeholder 3">
            <a:extLst>
              <a:ext uri="{FF2B5EF4-FFF2-40B4-BE49-F238E27FC236}">
                <a16:creationId xmlns:a16="http://schemas.microsoft.com/office/drawing/2014/main" id="{20F9B0B7-F91A-4421-AB48-E7F410D530DC}"/>
              </a:ext>
            </a:extLst>
          </p:cNvPr>
          <p:cNvSpPr>
            <a:spLocks noGrp="1"/>
          </p:cNvSpPr>
          <p:nvPr>
            <p:ph type="sldNum" sz="quarter" idx="17"/>
          </p:nvPr>
        </p:nvSpPr>
        <p:spPr>
          <a:xfrm>
            <a:off x="11255604" y="6484771"/>
            <a:ext cx="697216" cy="297852"/>
          </a:xfrm>
        </p:spPr>
        <p:txBody>
          <a:bodyPr/>
          <a:lstStyle/>
          <a:p>
            <a:fld id="{81561042-0DC2-4A04-AA50-F6D44EB20EBA}" type="slidenum">
              <a:rPr lang="en-US" smtClean="0"/>
              <a:t>3</a:t>
            </a:fld>
            <a:endParaRPr lang="en-US"/>
          </a:p>
        </p:txBody>
      </p:sp>
      <p:sp>
        <p:nvSpPr>
          <p:cNvPr id="8" name="Rectangle 7">
            <a:extLst>
              <a:ext uri="{FF2B5EF4-FFF2-40B4-BE49-F238E27FC236}">
                <a16:creationId xmlns:a16="http://schemas.microsoft.com/office/drawing/2014/main" id="{716AE760-EF96-33F4-8F6E-FCCC47C7F683}"/>
              </a:ext>
            </a:extLst>
          </p:cNvPr>
          <p:cNvSpPr/>
          <p:nvPr/>
        </p:nvSpPr>
        <p:spPr bwMode="gray">
          <a:xfrm>
            <a:off x="6447934" y="4977353"/>
            <a:ext cx="3441135" cy="188064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Tree>
    <p:extLst>
      <p:ext uri="{BB962C8B-B14F-4D97-AF65-F5344CB8AC3E}">
        <p14:creationId xmlns:p14="http://schemas.microsoft.com/office/powerpoint/2010/main" val="125724541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6059A-837B-4E70-85E0-77BA2416952C}"/>
              </a:ext>
            </a:extLst>
          </p:cNvPr>
          <p:cNvSpPr>
            <a:spLocks noGrp="1"/>
          </p:cNvSpPr>
          <p:nvPr>
            <p:ph type="title"/>
          </p:nvPr>
        </p:nvSpPr>
        <p:spPr/>
        <p:txBody>
          <a:bodyPr/>
          <a:lstStyle/>
          <a:p>
            <a:r>
              <a:rPr lang="pt-BR" dirty="0"/>
              <a:t>Things to think about</a:t>
            </a:r>
            <a:endParaRPr lang="en-US" dirty="0"/>
          </a:p>
        </p:txBody>
      </p:sp>
      <p:sp>
        <p:nvSpPr>
          <p:cNvPr id="3" name="Content Placeholder 2">
            <a:extLst>
              <a:ext uri="{FF2B5EF4-FFF2-40B4-BE49-F238E27FC236}">
                <a16:creationId xmlns:a16="http://schemas.microsoft.com/office/drawing/2014/main" id="{619E2D8F-BD66-4A77-89AD-0694964867F4}"/>
              </a:ext>
            </a:extLst>
          </p:cNvPr>
          <p:cNvSpPr>
            <a:spLocks noGrp="1"/>
          </p:cNvSpPr>
          <p:nvPr>
            <p:ph idx="1"/>
          </p:nvPr>
        </p:nvSpPr>
        <p:spPr>
          <a:xfrm>
            <a:off x="478369" y="1213308"/>
            <a:ext cx="11473384" cy="4348883"/>
          </a:xfrm>
        </p:spPr>
        <p:txBody>
          <a:bodyPr/>
          <a:lstStyle/>
          <a:p>
            <a:r>
              <a:rPr lang="en-US" b="1" dirty="0"/>
              <a:t>Initial understanding about your graph data</a:t>
            </a:r>
          </a:p>
          <a:p>
            <a:pPr marL="457200" indent="-457200">
              <a:buFont typeface="+mj-lt"/>
              <a:buAutoNum type="arabicPeriod"/>
            </a:pPr>
            <a:r>
              <a:rPr lang="en-US" dirty="0"/>
              <a:t>What are possible the edges and nodes (and corresponding types) of your network?</a:t>
            </a:r>
          </a:p>
          <a:p>
            <a:pPr marL="457200" indent="-457200">
              <a:buFont typeface="+mj-lt"/>
              <a:buAutoNum type="arabicPeriod"/>
            </a:pPr>
            <a:r>
              <a:rPr lang="en-US" dirty="0"/>
              <a:t>What types of networks </a:t>
            </a:r>
            <a:r>
              <a:rPr lang="en-US" dirty="0" err="1"/>
              <a:t>w.r.t.</a:t>
            </a:r>
            <a:r>
              <a:rPr lang="en-US" dirty="0"/>
              <a:t> edge directionality?</a:t>
            </a:r>
          </a:p>
          <a:p>
            <a:pPr marL="457200" indent="-457200">
              <a:buFont typeface="+mj-lt"/>
              <a:buAutoNum type="arabicPeriod"/>
            </a:pPr>
            <a:r>
              <a:rPr lang="en-US" dirty="0"/>
              <a:t>What type of networks </a:t>
            </a:r>
            <a:r>
              <a:rPr lang="en-US" dirty="0" err="1"/>
              <a:t>w.r.t.</a:t>
            </a:r>
            <a:r>
              <a:rPr lang="en-US" dirty="0"/>
              <a:t> to node types?</a:t>
            </a:r>
          </a:p>
          <a:p>
            <a:pPr marL="457200" indent="-457200">
              <a:buFont typeface="+mj-lt"/>
              <a:buAutoNum type="arabicPeriod"/>
            </a:pPr>
            <a:r>
              <a:rPr lang="en-US" dirty="0"/>
              <a:t>Is your network possibly assortative, </a:t>
            </a:r>
            <a:r>
              <a:rPr lang="en-US" dirty="0" err="1"/>
              <a:t>dissortative</a:t>
            </a:r>
            <a:r>
              <a:rPr lang="en-US" dirty="0"/>
              <a:t>, or neither?</a:t>
            </a:r>
          </a:p>
          <a:p>
            <a:pPr marL="457200" indent="-457200">
              <a:buFont typeface="+mj-lt"/>
              <a:buAutoNum type="arabicPeriod"/>
            </a:pPr>
            <a:r>
              <a:rPr lang="en-US" dirty="0"/>
              <a:t>Which centrality metrics might make sense for you?</a:t>
            </a:r>
          </a:p>
          <a:p>
            <a:pPr marL="457200" indent="-457200">
              <a:buFont typeface="+mj-lt"/>
              <a:buAutoNum type="arabicPeriod"/>
            </a:pPr>
            <a:r>
              <a:rPr lang="en-US" dirty="0"/>
              <a:t>Are there communities/clusters that can be used as features?</a:t>
            </a:r>
          </a:p>
          <a:p>
            <a:pPr marL="457200" indent="-457200">
              <a:buFont typeface="+mj-lt"/>
              <a:buAutoNum type="arabicPeriod"/>
            </a:pPr>
            <a:r>
              <a:rPr lang="en-US" dirty="0"/>
              <a:t>Do you believe your graph will present high or low cluster coefficient?</a:t>
            </a:r>
          </a:p>
          <a:p>
            <a:pPr marL="457200" indent="-457200">
              <a:buFont typeface="+mj-lt"/>
              <a:buAutoNum type="arabicPeriod"/>
            </a:pPr>
            <a:r>
              <a:rPr lang="en-US" dirty="0"/>
              <a:t>What about the network diameter (low or high)?</a:t>
            </a:r>
          </a:p>
          <a:p>
            <a:endParaRPr lang="en-US" dirty="0"/>
          </a:p>
        </p:txBody>
      </p:sp>
      <p:sp>
        <p:nvSpPr>
          <p:cNvPr id="4" name="Slide Number Placeholder 3">
            <a:extLst>
              <a:ext uri="{FF2B5EF4-FFF2-40B4-BE49-F238E27FC236}">
                <a16:creationId xmlns:a16="http://schemas.microsoft.com/office/drawing/2014/main" id="{2544D838-EB3D-4D0D-822F-FD7D93CBEE71}"/>
              </a:ext>
            </a:extLst>
          </p:cNvPr>
          <p:cNvSpPr>
            <a:spLocks noGrp="1"/>
          </p:cNvSpPr>
          <p:nvPr>
            <p:ph type="sldNum" sz="quarter" idx="12"/>
          </p:nvPr>
        </p:nvSpPr>
        <p:spPr/>
        <p:txBody>
          <a:bodyPr/>
          <a:lstStyle/>
          <a:p>
            <a:fld id="{81561042-0DC2-4A04-AA50-F6D44EB20EBA}" type="slidenum">
              <a:rPr lang="en-US" smtClean="0"/>
              <a:t>30</a:t>
            </a:fld>
            <a:endParaRPr lang="en-US"/>
          </a:p>
        </p:txBody>
      </p:sp>
    </p:spTree>
    <p:extLst>
      <p:ext uri="{BB962C8B-B14F-4D97-AF65-F5344CB8AC3E}">
        <p14:creationId xmlns:p14="http://schemas.microsoft.com/office/powerpoint/2010/main" val="28298779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8E8F1-397D-18B0-50BB-2A4C04935075}"/>
              </a:ext>
            </a:extLst>
          </p:cNvPr>
          <p:cNvSpPr>
            <a:spLocks noGrp="1"/>
          </p:cNvSpPr>
          <p:nvPr>
            <p:ph type="title"/>
          </p:nvPr>
        </p:nvSpPr>
        <p:spPr/>
        <p:txBody>
          <a:bodyPr/>
          <a:lstStyle/>
          <a:p>
            <a:r>
              <a:rPr lang="en-US" b="1" dirty="0"/>
              <a:t>Graph/Network Metrics</a:t>
            </a:r>
          </a:p>
        </p:txBody>
      </p:sp>
      <p:sp>
        <p:nvSpPr>
          <p:cNvPr id="3" name="Content Placeholder 2">
            <a:extLst>
              <a:ext uri="{FF2B5EF4-FFF2-40B4-BE49-F238E27FC236}">
                <a16:creationId xmlns:a16="http://schemas.microsoft.com/office/drawing/2014/main" id="{8A4CE8A8-F957-E8CA-877A-4CB87196AF95}"/>
              </a:ext>
            </a:extLst>
          </p:cNvPr>
          <p:cNvSpPr>
            <a:spLocks noGrp="1"/>
          </p:cNvSpPr>
          <p:nvPr>
            <p:ph idx="1"/>
          </p:nvPr>
        </p:nvSpPr>
        <p:spPr>
          <a:xfrm>
            <a:off x="478369" y="1213308"/>
            <a:ext cx="11473384" cy="4182171"/>
          </a:xfrm>
        </p:spPr>
        <p:txBody>
          <a:bodyPr/>
          <a:lstStyle/>
          <a:p>
            <a:pPr marL="457200" indent="-457200">
              <a:buFont typeface="+mj-lt"/>
              <a:buAutoNum type="arabicPeriod"/>
            </a:pPr>
            <a:r>
              <a:rPr lang="en-US" dirty="0" err="1"/>
              <a:t>Oehlers</a:t>
            </a:r>
            <a:r>
              <a:rPr lang="en-US" dirty="0"/>
              <a:t>, M., &amp; Fabian, B. (2021). Graph Metrics for Network Robustness—A Survey. </a:t>
            </a:r>
            <a:r>
              <a:rPr lang="en-US" i="1" dirty="0"/>
              <a:t>Mathematics</a:t>
            </a:r>
            <a:r>
              <a:rPr lang="en-US" dirty="0"/>
              <a:t>, </a:t>
            </a:r>
            <a:r>
              <a:rPr lang="en-US" i="1" dirty="0"/>
              <a:t>9</a:t>
            </a:r>
            <a:r>
              <a:rPr lang="en-US" dirty="0"/>
              <a:t>(8), 895.</a:t>
            </a:r>
          </a:p>
          <a:p>
            <a:pPr marL="457200" indent="-457200">
              <a:buFont typeface="+mj-lt"/>
              <a:buAutoNum type="arabicPeriod"/>
            </a:pPr>
            <a:r>
              <a:rPr lang="en-US" dirty="0"/>
              <a:t>Ramos, A., Lazar, M., </a:t>
            </a:r>
            <a:r>
              <a:rPr lang="en-US" dirty="0" err="1"/>
              <a:t>Holanda</a:t>
            </a:r>
            <a:r>
              <a:rPr lang="en-US" dirty="0"/>
              <a:t> Filho, R., &amp; Rodrigues, J. J. (2017). Model-based quantitative network security metrics: A survey. </a:t>
            </a:r>
            <a:r>
              <a:rPr lang="en-US" i="1" dirty="0"/>
              <a:t>IEEE Communications Surveys &amp; Tutorials</a:t>
            </a:r>
            <a:r>
              <a:rPr lang="en-US" dirty="0"/>
              <a:t>, </a:t>
            </a:r>
            <a:r>
              <a:rPr lang="en-US" i="1" dirty="0"/>
              <a:t>19</a:t>
            </a:r>
            <a:r>
              <a:rPr lang="en-US" dirty="0"/>
              <a:t>(4), 2704-2734.</a:t>
            </a:r>
          </a:p>
          <a:p>
            <a:pPr marL="457200" indent="-457200">
              <a:buFont typeface="+mj-lt"/>
              <a:buAutoNum type="arabicPeriod"/>
            </a:pPr>
            <a:r>
              <a:rPr lang="en-US" dirty="0" err="1"/>
              <a:t>Donnat</a:t>
            </a:r>
            <a:r>
              <a:rPr lang="en-US" dirty="0"/>
              <a:t>, C., &amp; Holmes, S. (2018). Tracking network dynamics: A survey of distances and similarity metrics. </a:t>
            </a:r>
            <a:r>
              <a:rPr lang="en-US" i="1" dirty="0" err="1"/>
              <a:t>arXiv</a:t>
            </a:r>
            <a:r>
              <a:rPr lang="en-US" i="1" dirty="0"/>
              <a:t> preprint arXiv:1801.07351</a:t>
            </a:r>
            <a:r>
              <a:rPr lang="en-US" dirty="0"/>
              <a:t>.</a:t>
            </a:r>
          </a:p>
          <a:p>
            <a:pPr marL="457200" indent="-457200">
              <a:buFont typeface="+mj-lt"/>
              <a:buAutoNum type="arabicPeriod"/>
            </a:pPr>
            <a:r>
              <a:rPr lang="en-US" dirty="0"/>
              <a:t>Wan, Z., Mahajan, Y., Kang, B. W., Moore, T. J., &amp; Cho, J. H. (2021). A survey on centrality metrics and their network resilience analysis. </a:t>
            </a:r>
            <a:r>
              <a:rPr lang="en-US" i="1" dirty="0"/>
              <a:t>IEEE Access</a:t>
            </a:r>
            <a:r>
              <a:rPr lang="en-US" dirty="0"/>
              <a:t>, </a:t>
            </a:r>
            <a:r>
              <a:rPr lang="en-US" i="1" dirty="0"/>
              <a:t>9</a:t>
            </a:r>
            <a:r>
              <a:rPr lang="en-US" dirty="0"/>
              <a:t>, 104773-104819.</a:t>
            </a:r>
          </a:p>
          <a:p>
            <a:pPr marL="457200" indent="-457200">
              <a:buFont typeface="+mj-lt"/>
              <a:buAutoNum type="arabicPeriod"/>
            </a:pPr>
            <a:r>
              <a:rPr lang="en-US" dirty="0" err="1"/>
              <a:t>Dhyani</a:t>
            </a:r>
            <a:r>
              <a:rPr lang="en-US" dirty="0"/>
              <a:t>, D., Ng, W. K., &amp; </a:t>
            </a:r>
            <a:r>
              <a:rPr lang="en-US" dirty="0" err="1"/>
              <a:t>Bhowmick</a:t>
            </a:r>
            <a:r>
              <a:rPr lang="en-US" dirty="0"/>
              <a:t>, S. S. (2002). A survey of web metrics. </a:t>
            </a:r>
            <a:r>
              <a:rPr lang="en-US" i="1" dirty="0"/>
              <a:t>ACM Computing Surveys (CSUR)</a:t>
            </a:r>
            <a:r>
              <a:rPr lang="en-US" dirty="0"/>
              <a:t>, </a:t>
            </a:r>
            <a:r>
              <a:rPr lang="en-US" i="1" dirty="0"/>
              <a:t>34</a:t>
            </a:r>
            <a:r>
              <a:rPr lang="en-US" dirty="0"/>
              <a:t>(4), 469-503.</a:t>
            </a:r>
          </a:p>
        </p:txBody>
      </p:sp>
      <p:sp>
        <p:nvSpPr>
          <p:cNvPr id="4" name="Slide Number Placeholder 3">
            <a:extLst>
              <a:ext uri="{FF2B5EF4-FFF2-40B4-BE49-F238E27FC236}">
                <a16:creationId xmlns:a16="http://schemas.microsoft.com/office/drawing/2014/main" id="{0DEAB26F-6FAE-8F52-B73C-C80A088C85B5}"/>
              </a:ext>
            </a:extLst>
          </p:cNvPr>
          <p:cNvSpPr>
            <a:spLocks noGrp="1"/>
          </p:cNvSpPr>
          <p:nvPr>
            <p:ph type="sldNum" sz="quarter" idx="12"/>
          </p:nvPr>
        </p:nvSpPr>
        <p:spPr/>
        <p:txBody>
          <a:bodyPr/>
          <a:lstStyle/>
          <a:p>
            <a:fld id="{81561042-0DC2-4A04-AA50-F6D44EB20EBA}" type="slidenum">
              <a:rPr lang="en-US" smtClean="0"/>
              <a:t>31</a:t>
            </a:fld>
            <a:endParaRPr lang="en-US"/>
          </a:p>
        </p:txBody>
      </p:sp>
    </p:spTree>
    <p:extLst>
      <p:ext uri="{BB962C8B-B14F-4D97-AF65-F5344CB8AC3E}">
        <p14:creationId xmlns:p14="http://schemas.microsoft.com/office/powerpoint/2010/main" val="13361950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B9176-2FFE-D72E-B4D0-A1E16498110B}"/>
              </a:ext>
            </a:extLst>
          </p:cNvPr>
          <p:cNvSpPr>
            <a:spLocks noGrp="1"/>
          </p:cNvSpPr>
          <p:nvPr>
            <p:ph type="title"/>
          </p:nvPr>
        </p:nvSpPr>
        <p:spPr/>
        <p:txBody>
          <a:bodyPr/>
          <a:lstStyle/>
          <a:p>
            <a:r>
              <a:rPr lang="en-US" b="1" dirty="0"/>
              <a:t>Temporal Graph Phenomena</a:t>
            </a:r>
          </a:p>
        </p:txBody>
      </p:sp>
      <p:sp>
        <p:nvSpPr>
          <p:cNvPr id="3" name="Content Placeholder 2">
            <a:extLst>
              <a:ext uri="{FF2B5EF4-FFF2-40B4-BE49-F238E27FC236}">
                <a16:creationId xmlns:a16="http://schemas.microsoft.com/office/drawing/2014/main" id="{DD89803D-BDB1-B53C-D4B8-71367B2100BE}"/>
              </a:ext>
            </a:extLst>
          </p:cNvPr>
          <p:cNvSpPr>
            <a:spLocks noGrp="1"/>
          </p:cNvSpPr>
          <p:nvPr>
            <p:ph idx="1"/>
          </p:nvPr>
        </p:nvSpPr>
        <p:spPr>
          <a:xfrm>
            <a:off x="359308" y="975248"/>
            <a:ext cx="11473384" cy="5772349"/>
          </a:xfrm>
        </p:spPr>
        <p:txBody>
          <a:bodyPr/>
          <a:lstStyle/>
          <a:p>
            <a:pPr marL="457200" indent="-457200">
              <a:buFont typeface="+mj-lt"/>
              <a:buAutoNum type="arabicPeriod"/>
            </a:pPr>
            <a:r>
              <a:rPr lang="en-US" dirty="0" err="1"/>
              <a:t>Lv</a:t>
            </a:r>
            <a:r>
              <a:rPr lang="en-US" dirty="0"/>
              <a:t>, L., Zhang, K., Zhang, T., </a:t>
            </a:r>
            <a:r>
              <a:rPr lang="en-US" dirty="0" err="1"/>
              <a:t>Bardou</a:t>
            </a:r>
            <a:r>
              <a:rPr lang="en-US" dirty="0"/>
              <a:t>, D., Zhang, J., &amp; Cai, Y. (2019). PageRank centrality for temporal networks. </a:t>
            </a:r>
            <a:r>
              <a:rPr lang="en-US" i="1" dirty="0"/>
              <a:t>Physics Letters A</a:t>
            </a:r>
            <a:r>
              <a:rPr lang="en-US" dirty="0"/>
              <a:t>, </a:t>
            </a:r>
            <a:r>
              <a:rPr lang="en-US" i="1" dirty="0"/>
              <a:t>383</a:t>
            </a:r>
            <a:r>
              <a:rPr lang="en-US" dirty="0"/>
              <a:t>(12), 1215-1222. </a:t>
            </a:r>
          </a:p>
          <a:p>
            <a:pPr marL="457200" indent="-457200">
              <a:buFont typeface="+mj-lt"/>
              <a:buAutoNum type="arabicPeriod"/>
            </a:pPr>
            <a:r>
              <a:rPr lang="en-US" dirty="0"/>
              <a:t>Williams, M. J., &amp; </a:t>
            </a:r>
            <a:r>
              <a:rPr lang="en-US" dirty="0" err="1"/>
              <a:t>Musolesi</a:t>
            </a:r>
            <a:r>
              <a:rPr lang="en-US" dirty="0"/>
              <a:t>, M. (2016). </a:t>
            </a:r>
            <a:r>
              <a:rPr lang="en-US" dirty="0" err="1"/>
              <a:t>Spatio</a:t>
            </a:r>
            <a:r>
              <a:rPr lang="en-US" dirty="0"/>
              <a:t>-temporal networks: reachability, centrality and robustness. </a:t>
            </a:r>
            <a:r>
              <a:rPr lang="en-US" i="1" dirty="0"/>
              <a:t>Royal Society open science</a:t>
            </a:r>
            <a:r>
              <a:rPr lang="en-US" dirty="0"/>
              <a:t>, </a:t>
            </a:r>
            <a:r>
              <a:rPr lang="en-US" i="1" dirty="0"/>
              <a:t>3</a:t>
            </a:r>
            <a:r>
              <a:rPr lang="en-US" dirty="0"/>
              <a:t>(6), 160196.</a:t>
            </a:r>
          </a:p>
          <a:p>
            <a:pPr marL="457200" indent="-457200">
              <a:buFont typeface="+mj-lt"/>
              <a:buAutoNum type="arabicPeriod"/>
            </a:pPr>
            <a:r>
              <a:rPr lang="en-US" dirty="0" err="1"/>
              <a:t>Holme</a:t>
            </a:r>
            <a:r>
              <a:rPr lang="en-US" dirty="0"/>
              <a:t>, P., &amp; </a:t>
            </a:r>
            <a:r>
              <a:rPr lang="en-US" dirty="0" err="1"/>
              <a:t>Saramäki</a:t>
            </a:r>
            <a:r>
              <a:rPr lang="en-US" dirty="0"/>
              <a:t>, J. (2012). Temporal networks. </a:t>
            </a:r>
            <a:r>
              <a:rPr lang="en-US" i="1" dirty="0"/>
              <a:t>Physics reports</a:t>
            </a:r>
            <a:r>
              <a:rPr lang="en-US" dirty="0"/>
              <a:t>, </a:t>
            </a:r>
            <a:r>
              <a:rPr lang="en-US" i="1" dirty="0"/>
              <a:t>519</a:t>
            </a:r>
            <a:r>
              <a:rPr lang="en-US" dirty="0"/>
              <a:t>(3), 97-125.</a:t>
            </a:r>
          </a:p>
          <a:p>
            <a:pPr marL="457200" indent="-457200">
              <a:buFont typeface="+mj-lt"/>
              <a:buAutoNum type="arabicPeriod"/>
            </a:pPr>
            <a:r>
              <a:rPr lang="en-US" dirty="0" err="1"/>
              <a:t>Michail</a:t>
            </a:r>
            <a:r>
              <a:rPr lang="en-US" dirty="0"/>
              <a:t>, O., &amp; </a:t>
            </a:r>
            <a:r>
              <a:rPr lang="en-US" dirty="0" err="1"/>
              <a:t>Spirakis</a:t>
            </a:r>
            <a:r>
              <a:rPr lang="en-US" dirty="0"/>
              <a:t>, P. G. (2016). Traveling salesman problems in temporal graphs. </a:t>
            </a:r>
            <a:r>
              <a:rPr lang="en-US" i="1" dirty="0"/>
              <a:t>Theoretical Computer Science</a:t>
            </a:r>
            <a:r>
              <a:rPr lang="en-US" dirty="0"/>
              <a:t>, </a:t>
            </a:r>
            <a:r>
              <a:rPr lang="en-US" i="1" dirty="0"/>
              <a:t>634</a:t>
            </a:r>
            <a:r>
              <a:rPr lang="en-US" dirty="0"/>
              <a:t>, 1-23.</a:t>
            </a:r>
          </a:p>
          <a:p>
            <a:pPr marL="457200" indent="-457200">
              <a:buFont typeface="+mj-lt"/>
              <a:buAutoNum type="arabicPeriod"/>
            </a:pPr>
            <a:r>
              <a:rPr lang="en-US" dirty="0"/>
              <a:t>Wu, H., Huang, Y., Cheng, J., Li, J., &amp; </a:t>
            </a:r>
            <a:r>
              <a:rPr lang="en-US" dirty="0" err="1"/>
              <a:t>Ke</a:t>
            </a:r>
            <a:r>
              <a:rPr lang="en-US" dirty="0"/>
              <a:t>, Y. (2016, May). Reachability and time-based path queries in temporal graphs. In </a:t>
            </a:r>
            <a:r>
              <a:rPr lang="en-US" i="1" dirty="0"/>
              <a:t>2016 IEEE 32nd International Conference on Data Engineering (ICDE)</a:t>
            </a:r>
            <a:r>
              <a:rPr lang="en-US" dirty="0"/>
              <a:t> (pp. 145-156). IEEE.</a:t>
            </a:r>
          </a:p>
          <a:p>
            <a:pPr marL="457200" indent="-457200">
              <a:buFont typeface="+mj-lt"/>
              <a:buAutoNum type="arabicPeriod"/>
            </a:pPr>
            <a:r>
              <a:rPr lang="en-US" dirty="0"/>
              <a:t>Pereira, F. S., de Amo, S., &amp; Gama, J. (2016, June). Evolving centralities in temporal graphs: a twitter network analysis. In </a:t>
            </a:r>
            <a:r>
              <a:rPr lang="en-US" i="1" dirty="0"/>
              <a:t>2016 17th IEEE international conference on mobile data management (MDM)</a:t>
            </a:r>
            <a:r>
              <a:rPr lang="en-US" dirty="0"/>
              <a:t> (Vol. 2, pp. 43-48). IEEE.</a:t>
            </a:r>
          </a:p>
          <a:p>
            <a:pPr marL="457200" indent="-457200">
              <a:buFont typeface="+mj-lt"/>
              <a:buAutoNum type="arabicPeriod"/>
            </a:pPr>
            <a:r>
              <a:rPr lang="en-US" dirty="0" err="1"/>
              <a:t>Erlebach</a:t>
            </a:r>
            <a:r>
              <a:rPr lang="en-US" dirty="0"/>
              <a:t>, T., Hoffmann, M., &amp; </a:t>
            </a:r>
            <a:r>
              <a:rPr lang="en-US" dirty="0" err="1"/>
              <a:t>Kammer</a:t>
            </a:r>
            <a:r>
              <a:rPr lang="en-US" dirty="0"/>
              <a:t>, F. (2021). On temporal graph exploration. </a:t>
            </a:r>
            <a:r>
              <a:rPr lang="en-US" i="1" dirty="0"/>
              <a:t>Journal of Computer and System Sciences</a:t>
            </a:r>
            <a:r>
              <a:rPr lang="en-US" dirty="0"/>
              <a:t>, </a:t>
            </a:r>
            <a:r>
              <a:rPr lang="en-US" i="1" dirty="0"/>
              <a:t>119</a:t>
            </a:r>
            <a:r>
              <a:rPr lang="en-US" dirty="0"/>
              <a:t>, 1-18.</a:t>
            </a:r>
          </a:p>
        </p:txBody>
      </p:sp>
      <p:sp>
        <p:nvSpPr>
          <p:cNvPr id="4" name="Slide Number Placeholder 3">
            <a:extLst>
              <a:ext uri="{FF2B5EF4-FFF2-40B4-BE49-F238E27FC236}">
                <a16:creationId xmlns:a16="http://schemas.microsoft.com/office/drawing/2014/main" id="{215DE50C-0FA8-DEEE-1EE7-7BB3F11A5AF0}"/>
              </a:ext>
            </a:extLst>
          </p:cNvPr>
          <p:cNvSpPr>
            <a:spLocks noGrp="1"/>
          </p:cNvSpPr>
          <p:nvPr>
            <p:ph type="sldNum" sz="quarter" idx="12"/>
          </p:nvPr>
        </p:nvSpPr>
        <p:spPr/>
        <p:txBody>
          <a:bodyPr/>
          <a:lstStyle/>
          <a:p>
            <a:fld id="{81561042-0DC2-4A04-AA50-F6D44EB20EBA}" type="slidenum">
              <a:rPr lang="en-US" smtClean="0"/>
              <a:t>32</a:t>
            </a:fld>
            <a:endParaRPr lang="en-US"/>
          </a:p>
        </p:txBody>
      </p:sp>
    </p:spTree>
    <p:extLst>
      <p:ext uri="{BB962C8B-B14F-4D97-AF65-F5344CB8AC3E}">
        <p14:creationId xmlns:p14="http://schemas.microsoft.com/office/powerpoint/2010/main" val="22874985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2515-5638-A478-BB1E-A399F7C5C88E}"/>
              </a:ext>
            </a:extLst>
          </p:cNvPr>
          <p:cNvSpPr>
            <a:spLocks noGrp="1"/>
          </p:cNvSpPr>
          <p:nvPr>
            <p:ph type="title"/>
          </p:nvPr>
        </p:nvSpPr>
        <p:spPr/>
        <p:txBody>
          <a:bodyPr/>
          <a:lstStyle/>
          <a:p>
            <a:r>
              <a:rPr lang="en-US" b="1" dirty="0"/>
              <a:t>Temporal Graph/Network Metrics</a:t>
            </a:r>
          </a:p>
        </p:txBody>
      </p:sp>
      <p:sp>
        <p:nvSpPr>
          <p:cNvPr id="3" name="Content Placeholder 2">
            <a:extLst>
              <a:ext uri="{FF2B5EF4-FFF2-40B4-BE49-F238E27FC236}">
                <a16:creationId xmlns:a16="http://schemas.microsoft.com/office/drawing/2014/main" id="{F8E86F65-08E3-56F4-3371-A03AE45B2412}"/>
              </a:ext>
            </a:extLst>
          </p:cNvPr>
          <p:cNvSpPr>
            <a:spLocks noGrp="1"/>
          </p:cNvSpPr>
          <p:nvPr>
            <p:ph idx="1"/>
          </p:nvPr>
        </p:nvSpPr>
        <p:spPr>
          <a:xfrm>
            <a:off x="478369" y="1213308"/>
            <a:ext cx="11473384" cy="5426101"/>
          </a:xfrm>
        </p:spPr>
        <p:txBody>
          <a:bodyPr/>
          <a:lstStyle/>
          <a:p>
            <a:pPr marL="457200" indent="-457200">
              <a:buFont typeface="+mj-lt"/>
              <a:buAutoNum type="arabicPeriod"/>
            </a:pPr>
            <a:r>
              <a:rPr lang="en-US" dirty="0"/>
              <a:t>Sizemore, A. E., &amp; Bassett, D. S. (2018). Dynamic graph metrics: Tutorial, toolbox, and tale. </a:t>
            </a:r>
            <a:r>
              <a:rPr lang="en-US" i="1" dirty="0" err="1"/>
              <a:t>NeuroImage</a:t>
            </a:r>
            <a:r>
              <a:rPr lang="en-US" dirty="0"/>
              <a:t>, </a:t>
            </a:r>
            <a:r>
              <a:rPr lang="en-US" i="1" dirty="0"/>
              <a:t>180</a:t>
            </a:r>
            <a:r>
              <a:rPr lang="en-US" dirty="0"/>
              <a:t>, 417-427.</a:t>
            </a:r>
          </a:p>
          <a:p>
            <a:pPr marL="457200" indent="-457200">
              <a:buFont typeface="+mj-lt"/>
              <a:buAutoNum type="arabicPeriod"/>
            </a:pPr>
            <a:r>
              <a:rPr lang="en-US" dirty="0"/>
              <a:t>Ghanem, M., </a:t>
            </a:r>
            <a:r>
              <a:rPr lang="en-US" dirty="0" err="1"/>
              <a:t>Magnien</a:t>
            </a:r>
            <a:r>
              <a:rPr lang="en-US" dirty="0"/>
              <a:t>, C., &amp; </a:t>
            </a:r>
            <a:r>
              <a:rPr lang="en-US" dirty="0" err="1"/>
              <a:t>Tarissan</a:t>
            </a:r>
            <a:r>
              <a:rPr lang="en-US" dirty="0"/>
              <a:t>, F. (2018). Centrality metrics in dynamic networks: a comparison study. </a:t>
            </a:r>
            <a:r>
              <a:rPr lang="en-US" i="1" dirty="0"/>
              <a:t>IEEE Transactions on Network Science and Engineering</a:t>
            </a:r>
            <a:r>
              <a:rPr lang="en-US" dirty="0"/>
              <a:t>, </a:t>
            </a:r>
            <a:r>
              <a:rPr lang="en-US" i="1" dirty="0"/>
              <a:t>6</a:t>
            </a:r>
            <a:r>
              <a:rPr lang="en-US" dirty="0"/>
              <a:t>(4), 940-951</a:t>
            </a:r>
          </a:p>
          <a:p>
            <a:pPr marL="698494" lvl="1" indent="-457200">
              <a:buFont typeface="+mj-lt"/>
              <a:buAutoNum type="alphaLcPeriod"/>
            </a:pPr>
            <a:r>
              <a:rPr lang="en-US" dirty="0"/>
              <a:t>Ghanem, M. (2018). </a:t>
            </a:r>
            <a:r>
              <a:rPr lang="en-US" i="1" dirty="0"/>
              <a:t>Temporal centralities: a study of the importance of nodes in dynamic graphs</a:t>
            </a:r>
            <a:r>
              <a:rPr lang="en-US" dirty="0"/>
              <a:t> (Doctoral dissertation, Sorbonne Université).</a:t>
            </a:r>
          </a:p>
          <a:p>
            <a:pPr marL="457200" indent="-457200">
              <a:buFont typeface="+mj-lt"/>
              <a:buAutoNum type="arabicPeriod"/>
            </a:pPr>
            <a:r>
              <a:rPr lang="en-US" dirty="0"/>
              <a:t>Kim, H., &amp; Anderson, R. (2012). Temporal node centrality in complex networks. </a:t>
            </a:r>
            <a:r>
              <a:rPr lang="en-US" i="1" dirty="0"/>
              <a:t>Physical Review E</a:t>
            </a:r>
            <a:r>
              <a:rPr lang="en-US" dirty="0"/>
              <a:t>, </a:t>
            </a:r>
            <a:r>
              <a:rPr lang="en-US" i="1" dirty="0"/>
              <a:t>85</a:t>
            </a:r>
            <a:r>
              <a:rPr lang="en-US" dirty="0"/>
              <a:t>(2), 026107.</a:t>
            </a:r>
          </a:p>
          <a:p>
            <a:pPr marL="457200" indent="-457200">
              <a:buFont typeface="+mj-lt"/>
              <a:buAutoNum type="arabicPeriod"/>
            </a:pPr>
            <a:r>
              <a:rPr lang="en-US" dirty="0" err="1"/>
              <a:t>Buß</a:t>
            </a:r>
            <a:r>
              <a:rPr lang="en-US" dirty="0"/>
              <a:t>, S., </a:t>
            </a:r>
            <a:r>
              <a:rPr lang="en-US" dirty="0" err="1"/>
              <a:t>Molter</a:t>
            </a:r>
            <a:r>
              <a:rPr lang="en-US" dirty="0"/>
              <a:t>, H., </a:t>
            </a:r>
            <a:r>
              <a:rPr lang="en-US" dirty="0" err="1"/>
              <a:t>Niedermeier</a:t>
            </a:r>
            <a:r>
              <a:rPr lang="en-US" dirty="0"/>
              <a:t>, R., &amp; </a:t>
            </a:r>
            <a:r>
              <a:rPr lang="en-US" dirty="0" err="1"/>
              <a:t>Rymar</a:t>
            </a:r>
            <a:r>
              <a:rPr lang="en-US" dirty="0"/>
              <a:t>, M. (2020, August). Algorithmic aspects of temporal betweenness. In </a:t>
            </a:r>
            <a:r>
              <a:rPr lang="en-US" i="1" dirty="0"/>
              <a:t>Proceedings of the 26th ACM SIGKDD International Conference on Knowledge Discovery &amp; Data Mining</a:t>
            </a:r>
            <a:r>
              <a:rPr lang="en-US" dirty="0"/>
              <a:t> (pp. 2084-2092).</a:t>
            </a:r>
          </a:p>
          <a:p>
            <a:pPr marL="457200" indent="-457200">
              <a:buFont typeface="+mj-lt"/>
              <a:buAutoNum type="arabicPeriod"/>
            </a:pPr>
            <a:r>
              <a:rPr lang="en-US" dirty="0"/>
              <a:t>Wu, H., Cheng, J., Huang, S., </a:t>
            </a:r>
            <a:r>
              <a:rPr lang="en-US" dirty="0" err="1"/>
              <a:t>Ke</a:t>
            </a:r>
            <a:r>
              <a:rPr lang="en-US" dirty="0"/>
              <a:t>, Y., Lu, Y., &amp; Xu, Y. (2014). Path problems in temporal graphs. </a:t>
            </a:r>
            <a:r>
              <a:rPr lang="en-US" i="1" dirty="0"/>
              <a:t>Proceedings of the VLDB Endowment</a:t>
            </a:r>
            <a:r>
              <a:rPr lang="en-US" dirty="0"/>
              <a:t>, </a:t>
            </a:r>
            <a:r>
              <a:rPr lang="en-US" i="1" dirty="0"/>
              <a:t>7</a:t>
            </a:r>
            <a:r>
              <a:rPr lang="en-US" dirty="0"/>
              <a:t>(9), 721-732.</a:t>
            </a:r>
          </a:p>
          <a:p>
            <a:pPr marL="698494" lvl="1"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509180DB-AA41-0F92-B842-9658161D0057}"/>
              </a:ext>
            </a:extLst>
          </p:cNvPr>
          <p:cNvSpPr>
            <a:spLocks noGrp="1"/>
          </p:cNvSpPr>
          <p:nvPr>
            <p:ph type="sldNum" sz="quarter" idx="12"/>
          </p:nvPr>
        </p:nvSpPr>
        <p:spPr/>
        <p:txBody>
          <a:bodyPr/>
          <a:lstStyle/>
          <a:p>
            <a:fld id="{81561042-0DC2-4A04-AA50-F6D44EB20EBA}" type="slidenum">
              <a:rPr lang="en-US" smtClean="0"/>
              <a:t>33</a:t>
            </a:fld>
            <a:endParaRPr lang="en-US"/>
          </a:p>
        </p:txBody>
      </p:sp>
    </p:spTree>
    <p:extLst>
      <p:ext uri="{BB962C8B-B14F-4D97-AF65-F5344CB8AC3E}">
        <p14:creationId xmlns:p14="http://schemas.microsoft.com/office/powerpoint/2010/main" val="29494377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759F-AE21-72C9-B752-7306A86BE803}"/>
              </a:ext>
            </a:extLst>
          </p:cNvPr>
          <p:cNvSpPr>
            <a:spLocks noGrp="1"/>
          </p:cNvSpPr>
          <p:nvPr>
            <p:ph type="title"/>
          </p:nvPr>
        </p:nvSpPr>
        <p:spPr/>
        <p:txBody>
          <a:bodyPr/>
          <a:lstStyle/>
          <a:p>
            <a:r>
              <a:rPr lang="en-US" dirty="0"/>
              <a:t>Warm-up task	</a:t>
            </a:r>
          </a:p>
        </p:txBody>
      </p:sp>
      <p:sp>
        <p:nvSpPr>
          <p:cNvPr id="3" name="Content Placeholder 2">
            <a:extLst>
              <a:ext uri="{FF2B5EF4-FFF2-40B4-BE49-F238E27FC236}">
                <a16:creationId xmlns:a16="http://schemas.microsoft.com/office/drawing/2014/main" id="{16129078-0EEE-B62C-88E1-2A361F549AFB}"/>
              </a:ext>
            </a:extLst>
          </p:cNvPr>
          <p:cNvSpPr>
            <a:spLocks noGrp="1"/>
          </p:cNvSpPr>
          <p:nvPr>
            <p:ph idx="1"/>
          </p:nvPr>
        </p:nvSpPr>
        <p:spPr>
          <a:xfrm>
            <a:off x="478369" y="1213308"/>
            <a:ext cx="11473384" cy="4836196"/>
          </a:xfrm>
        </p:spPr>
        <p:txBody>
          <a:bodyPr/>
          <a:lstStyle/>
          <a:p>
            <a:r>
              <a:rPr lang="en-US" dirty="0"/>
              <a:t>Choose at least three distinct Temporal Graph Metrics each person. Please cover at least: Temporal Degree Centrality [Kim &amp; Anderson 2012], Temporal Betweenness Centrality [</a:t>
            </a:r>
            <a:r>
              <a:rPr lang="en-US" dirty="0" err="1"/>
              <a:t>Buß</a:t>
            </a:r>
            <a:r>
              <a:rPr lang="en-US" dirty="0"/>
              <a:t> et al. 2020], and Temporal Closeness Centrality [Wu et al. 2014].</a:t>
            </a:r>
          </a:p>
          <a:p>
            <a:endParaRPr lang="en-US" dirty="0"/>
          </a:p>
          <a:p>
            <a:r>
              <a:rPr lang="en-US" dirty="0"/>
              <a:t>Answer the following questions:</a:t>
            </a:r>
          </a:p>
          <a:p>
            <a:pPr marL="457200" indent="-457200">
              <a:buFont typeface="+mj-lt"/>
              <a:buAutoNum type="arabicPeriod"/>
            </a:pPr>
            <a:r>
              <a:rPr lang="en-US" dirty="0"/>
              <a:t>What are the impacts on measurements and comparisons if we make temporal information less precise (e.g., more coarse-grained)?</a:t>
            </a:r>
          </a:p>
          <a:p>
            <a:pPr marL="457200" indent="-457200">
              <a:buFont typeface="+mj-lt"/>
              <a:buAutoNum type="arabicPeriod"/>
            </a:pPr>
            <a:r>
              <a:rPr lang="en-US" dirty="0"/>
              <a:t>For each temporal graph metric that you study:</a:t>
            </a:r>
          </a:p>
          <a:p>
            <a:pPr marL="698494" lvl="1" indent="-457200">
              <a:buFont typeface="+mj-lt"/>
              <a:buAutoNum type="alphaLcPeriod"/>
            </a:pPr>
            <a:r>
              <a:rPr lang="en-US" dirty="0"/>
              <a:t>What are the assumptions about the temporal graph (e.g., expected characteristics and constraints on the represented phenomenon)?</a:t>
            </a:r>
          </a:p>
          <a:p>
            <a:pPr marL="698494" lvl="1" indent="-457200">
              <a:buFont typeface="+mj-lt"/>
              <a:buAutoNum type="alphaLcPeriod"/>
            </a:pPr>
            <a:r>
              <a:rPr lang="en-US" dirty="0"/>
              <a:t>What are the hyperparameters and parameters of construction of these temporal graphs?</a:t>
            </a:r>
          </a:p>
          <a:p>
            <a:endParaRPr lang="en-US" dirty="0"/>
          </a:p>
        </p:txBody>
      </p:sp>
      <p:sp>
        <p:nvSpPr>
          <p:cNvPr id="4" name="Slide Number Placeholder 3">
            <a:extLst>
              <a:ext uri="{FF2B5EF4-FFF2-40B4-BE49-F238E27FC236}">
                <a16:creationId xmlns:a16="http://schemas.microsoft.com/office/drawing/2014/main" id="{BFC798BF-A3DF-AACD-D65D-2A34EBB54847}"/>
              </a:ext>
            </a:extLst>
          </p:cNvPr>
          <p:cNvSpPr>
            <a:spLocks noGrp="1"/>
          </p:cNvSpPr>
          <p:nvPr>
            <p:ph type="sldNum" sz="quarter" idx="12"/>
          </p:nvPr>
        </p:nvSpPr>
        <p:spPr/>
        <p:txBody>
          <a:bodyPr/>
          <a:lstStyle/>
          <a:p>
            <a:fld id="{81561042-0DC2-4A04-AA50-F6D44EB20EBA}" type="slidenum">
              <a:rPr lang="en-US" smtClean="0"/>
              <a:t>34</a:t>
            </a:fld>
            <a:endParaRPr lang="en-US"/>
          </a:p>
        </p:txBody>
      </p:sp>
    </p:spTree>
    <p:extLst>
      <p:ext uri="{BB962C8B-B14F-4D97-AF65-F5344CB8AC3E}">
        <p14:creationId xmlns:p14="http://schemas.microsoft.com/office/powerpoint/2010/main" val="15624804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EBB6C5-1871-444B-AD84-356DE1BC2905}"/>
              </a:ext>
            </a:extLst>
          </p:cNvPr>
          <p:cNvSpPr>
            <a:spLocks noGrp="1"/>
          </p:cNvSpPr>
          <p:nvPr>
            <p:ph type="ctrTitle"/>
          </p:nvPr>
        </p:nvSpPr>
        <p:spPr>
          <a:xfrm>
            <a:off x="478368" y="4656578"/>
            <a:ext cx="11228913" cy="1001364"/>
          </a:xfrm>
          <a:noFill/>
        </p:spPr>
        <p:txBody>
          <a:bodyPr/>
          <a:lstStyle/>
          <a:p>
            <a:r>
              <a:rPr lang="en-US" dirty="0"/>
              <a:t>END</a:t>
            </a:r>
          </a:p>
        </p:txBody>
      </p:sp>
    </p:spTree>
    <p:extLst>
      <p:ext uri="{BB962C8B-B14F-4D97-AF65-F5344CB8AC3E}">
        <p14:creationId xmlns:p14="http://schemas.microsoft.com/office/powerpoint/2010/main" val="3752993035"/>
      </p:ext>
    </p:extLst>
  </p:cSld>
  <p:clrMapOvr>
    <a:masterClrMapping/>
  </p:clrMapOvr>
  <p:transition spd="slow">
    <p:wipe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13EC1-F705-419B-B95D-B87654F5D931}"/>
              </a:ext>
            </a:extLst>
          </p:cNvPr>
          <p:cNvSpPr>
            <a:spLocks noGrp="1"/>
          </p:cNvSpPr>
          <p:nvPr>
            <p:ph type="title"/>
          </p:nvPr>
        </p:nvSpPr>
        <p:spPr/>
        <p:txBody>
          <a:bodyPr/>
          <a:lstStyle/>
          <a:p>
            <a:r>
              <a:rPr lang="en-US" dirty="0"/>
              <a:t>Structural Features</a:t>
            </a:r>
          </a:p>
        </p:txBody>
      </p:sp>
      <p:sp>
        <p:nvSpPr>
          <p:cNvPr id="3" name="Content Placeholder 2">
            <a:extLst>
              <a:ext uri="{FF2B5EF4-FFF2-40B4-BE49-F238E27FC236}">
                <a16:creationId xmlns:a16="http://schemas.microsoft.com/office/drawing/2014/main" id="{0EB9E35A-5E5E-43EE-AD53-49343AF2A15F}"/>
              </a:ext>
            </a:extLst>
          </p:cNvPr>
          <p:cNvSpPr>
            <a:spLocks noGrp="1"/>
          </p:cNvSpPr>
          <p:nvPr>
            <p:ph idx="1"/>
          </p:nvPr>
        </p:nvSpPr>
        <p:spPr>
          <a:xfrm>
            <a:off x="478369" y="845726"/>
            <a:ext cx="9308427" cy="4800673"/>
          </a:xfrm>
        </p:spPr>
        <p:txBody>
          <a:bodyPr/>
          <a:lstStyle/>
          <a:p>
            <a:pPr marL="342900" indent="-342900">
              <a:buAutoNum type="arabicPeriod"/>
            </a:pPr>
            <a:r>
              <a:rPr lang="en-US" sz="1800" dirty="0"/>
              <a:t>Structure of Graph</a:t>
            </a:r>
          </a:p>
          <a:p>
            <a:pPr marL="527044" lvl="1" indent="-285750">
              <a:buFont typeface="Arial" panose="020B0604020202020204" pitchFamily="34" charset="0"/>
              <a:buChar char="•"/>
            </a:pPr>
            <a:r>
              <a:rPr lang="en-US" sz="1800" dirty="0"/>
              <a:t>Motifs – the building blocks</a:t>
            </a:r>
          </a:p>
          <a:p>
            <a:pPr marL="527044" lvl="1" indent="-285750">
              <a:buFont typeface="Arial" panose="020B0604020202020204" pitchFamily="34" charset="0"/>
              <a:buChar char="•"/>
            </a:pPr>
            <a:r>
              <a:rPr lang="en-US" sz="1800" dirty="0"/>
              <a:t>Graphlets – the landscape</a:t>
            </a:r>
          </a:p>
          <a:p>
            <a:pPr marL="527044" lvl="1" indent="-285750">
              <a:buFont typeface="Arial" panose="020B0604020202020204" pitchFamily="34" charset="0"/>
              <a:buChar char="•"/>
            </a:pPr>
            <a:r>
              <a:rPr lang="en-US" sz="1800" dirty="0"/>
              <a:t>Metrics</a:t>
            </a:r>
          </a:p>
          <a:p>
            <a:pPr marL="765738" lvl="2" indent="-285750">
              <a:buFont typeface="Arial" panose="020B0604020202020204" pitchFamily="34" charset="0"/>
              <a:buChar char="•"/>
            </a:pPr>
            <a:r>
              <a:rPr lang="en-US" sz="1800" dirty="0"/>
              <a:t>Centrality metrics</a:t>
            </a:r>
          </a:p>
          <a:p>
            <a:pPr marL="765738" lvl="2" indent="-285750">
              <a:buFont typeface="Arial" panose="020B0604020202020204" pitchFamily="34" charset="0"/>
              <a:buChar char="•"/>
            </a:pPr>
            <a:r>
              <a:rPr lang="en-US" sz="1800" dirty="0"/>
              <a:t>Structural membership metrics</a:t>
            </a:r>
          </a:p>
          <a:p>
            <a:pPr marL="765738" lvl="2" indent="-285750">
              <a:buFont typeface="Arial" panose="020B0604020202020204" pitchFamily="34" charset="0"/>
              <a:buChar char="•"/>
            </a:pPr>
            <a:r>
              <a:rPr lang="en-US" sz="1800" dirty="0"/>
              <a:t>Homophily metrics (Assortativity and Neighborhood)</a:t>
            </a:r>
          </a:p>
          <a:p>
            <a:r>
              <a:rPr lang="en-US" sz="1800" dirty="0"/>
              <a:t>2. Clustering</a:t>
            </a:r>
          </a:p>
          <a:p>
            <a:pPr marL="527044" lvl="1" indent="-285750">
              <a:buFont typeface="Arial" panose="020B0604020202020204" pitchFamily="34" charset="0"/>
              <a:buChar char="•"/>
            </a:pPr>
            <a:r>
              <a:rPr lang="en-US" sz="1800" dirty="0"/>
              <a:t>Community detection</a:t>
            </a:r>
          </a:p>
          <a:p>
            <a:pPr marL="527044" lvl="1" indent="-285750">
              <a:buFont typeface="Arial" panose="020B0604020202020204" pitchFamily="34" charset="0"/>
              <a:buChar char="•"/>
            </a:pPr>
            <a:r>
              <a:rPr lang="en-US" sz="1800" dirty="0"/>
              <a:t>Spectral clustering</a:t>
            </a:r>
          </a:p>
          <a:p>
            <a:endParaRPr lang="en-US" sz="1800" b="0" i="0" u="none" strike="noStrike" dirty="0">
              <a:solidFill>
                <a:srgbClr val="5A6065"/>
              </a:solidFill>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BC9B26DE-C8F5-48BD-8D30-3666A2CAC30B}"/>
              </a:ext>
            </a:extLst>
          </p:cNvPr>
          <p:cNvSpPr>
            <a:spLocks noGrp="1"/>
          </p:cNvSpPr>
          <p:nvPr>
            <p:ph type="sldNum" sz="quarter" idx="12"/>
          </p:nvPr>
        </p:nvSpPr>
        <p:spPr/>
        <p:txBody>
          <a:bodyPr/>
          <a:lstStyle/>
          <a:p>
            <a:fld id="{81561042-0DC2-4A04-AA50-F6D44EB20EBA}" type="slidenum">
              <a:rPr lang="en-US" smtClean="0"/>
              <a:t>4</a:t>
            </a:fld>
            <a:endParaRPr lang="en-US"/>
          </a:p>
        </p:txBody>
      </p:sp>
    </p:spTree>
    <p:extLst>
      <p:ext uri="{BB962C8B-B14F-4D97-AF65-F5344CB8AC3E}">
        <p14:creationId xmlns:p14="http://schemas.microsoft.com/office/powerpoint/2010/main" val="851152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2993F-7646-5F85-B2D5-43F29BCEC150}"/>
              </a:ext>
            </a:extLst>
          </p:cNvPr>
          <p:cNvSpPr>
            <a:spLocks noGrp="1"/>
          </p:cNvSpPr>
          <p:nvPr>
            <p:ph type="title"/>
          </p:nvPr>
        </p:nvSpPr>
        <p:spPr/>
        <p:txBody>
          <a:bodyPr/>
          <a:lstStyle/>
          <a:p>
            <a:r>
              <a:rPr lang="en-US" dirty="0"/>
              <a:t>References</a:t>
            </a:r>
          </a:p>
        </p:txBody>
      </p:sp>
      <p:graphicFrame>
        <p:nvGraphicFramePr>
          <p:cNvPr id="7" name="Content Placeholder 6">
            <a:extLst>
              <a:ext uri="{FF2B5EF4-FFF2-40B4-BE49-F238E27FC236}">
                <a16:creationId xmlns:a16="http://schemas.microsoft.com/office/drawing/2014/main" id="{D777C8CF-5807-DC1D-D992-3AD8107DEFEE}"/>
              </a:ext>
            </a:extLst>
          </p:cNvPr>
          <p:cNvGraphicFramePr>
            <a:graphicFrameLocks noGrp="1"/>
          </p:cNvGraphicFramePr>
          <p:nvPr>
            <p:ph idx="1"/>
            <p:extLst>
              <p:ext uri="{D42A27DB-BD31-4B8C-83A1-F6EECF244321}">
                <p14:modId xmlns:p14="http://schemas.microsoft.com/office/powerpoint/2010/main" val="59792761"/>
              </p:ext>
            </p:extLst>
          </p:nvPr>
        </p:nvGraphicFramePr>
        <p:xfrm>
          <a:off x="395926" y="1331119"/>
          <a:ext cx="8371001" cy="4465320"/>
        </p:xfrm>
        <a:graphic>
          <a:graphicData uri="http://schemas.openxmlformats.org/drawingml/2006/table">
            <a:tbl>
              <a:tblPr/>
              <a:tblGrid>
                <a:gridCol w="8371001">
                  <a:extLst>
                    <a:ext uri="{9D8B030D-6E8A-4147-A177-3AD203B41FA5}">
                      <a16:colId xmlns:a16="http://schemas.microsoft.com/office/drawing/2014/main" val="1483215683"/>
                    </a:ext>
                  </a:extLst>
                </a:gridCol>
              </a:tblGrid>
              <a:tr h="0">
                <a:tc>
                  <a:txBody>
                    <a:bodyPr/>
                    <a:lstStyle/>
                    <a:p>
                      <a:pPr marL="342900" indent="-342900" fontAlgn="t">
                        <a:buFont typeface="Arial" panose="020B0604020202020204" pitchFamily="34" charset="0"/>
                        <a:buChar char="•"/>
                      </a:pPr>
                      <a:r>
                        <a:rPr lang="en-US" dirty="0">
                          <a:effectLst/>
                          <a:latin typeface="Arial" panose="020B0604020202020204" pitchFamily="34" charset="0"/>
                        </a:rPr>
                        <a:t>Newman, M. (2018). </a:t>
                      </a:r>
                      <a:r>
                        <a:rPr lang="en-US" i="1" dirty="0">
                          <a:effectLst/>
                          <a:latin typeface="Arial" panose="020B0604020202020204" pitchFamily="34" charset="0"/>
                        </a:rPr>
                        <a:t>Networks</a:t>
                      </a:r>
                      <a:r>
                        <a:rPr lang="en-US" dirty="0">
                          <a:effectLst/>
                          <a:latin typeface="Arial" panose="020B0604020202020204" pitchFamily="34" charset="0"/>
                        </a:rPr>
                        <a:t>. Oxford university press.</a:t>
                      </a:r>
                    </a:p>
                    <a:p>
                      <a:pPr marL="342900" indent="-342900" fontAlgn="t">
                        <a:buFont typeface="Arial" panose="020B0604020202020204" pitchFamily="34" charset="0"/>
                        <a:buChar char="•"/>
                      </a:pPr>
                      <a:endParaRPr lang="en-US" dirty="0">
                        <a:effectLst/>
                        <a:latin typeface="Arial" panose="020B0604020202020204" pitchFamily="34" charset="0"/>
                      </a:endParaRPr>
                    </a:p>
                    <a:p>
                      <a:pPr marL="342900" indent="-342900" fontAlgn="t">
                        <a:buFont typeface="Arial" panose="020B0604020202020204" pitchFamily="34" charset="0"/>
                        <a:buChar char="•"/>
                      </a:pPr>
                      <a:r>
                        <a:rPr lang="en-US" sz="2400" b="0" i="0" kern="1200" dirty="0" err="1">
                          <a:solidFill>
                            <a:schemeClr val="tx1"/>
                          </a:solidFill>
                          <a:effectLst/>
                          <a:latin typeface="+mn-lt"/>
                          <a:ea typeface="+mn-ea"/>
                          <a:cs typeface="+mn-cs"/>
                        </a:rPr>
                        <a:t>Barabási</a:t>
                      </a:r>
                      <a:r>
                        <a:rPr lang="en-US" sz="2400" b="0" i="0" kern="1200" dirty="0">
                          <a:solidFill>
                            <a:schemeClr val="tx1"/>
                          </a:solidFill>
                          <a:effectLst/>
                          <a:latin typeface="+mn-lt"/>
                          <a:ea typeface="+mn-ea"/>
                          <a:cs typeface="+mn-cs"/>
                        </a:rPr>
                        <a:t>, A. L. (2013). Network science. </a:t>
                      </a:r>
                      <a:r>
                        <a:rPr lang="en-US" sz="2400" b="0" i="1" kern="1200" dirty="0">
                          <a:solidFill>
                            <a:schemeClr val="tx1"/>
                          </a:solidFill>
                          <a:effectLst/>
                          <a:latin typeface="+mn-lt"/>
                          <a:ea typeface="+mn-ea"/>
                          <a:cs typeface="+mn-cs"/>
                        </a:rPr>
                        <a:t>Philosophical Transactions of the Royal Society A: Mathematical, Physical and Engineering Sciences</a:t>
                      </a:r>
                      <a:r>
                        <a:rPr lang="en-US" sz="2400" b="0" i="0" kern="1200" dirty="0">
                          <a:solidFill>
                            <a:schemeClr val="tx1"/>
                          </a:solidFill>
                          <a:effectLst/>
                          <a:latin typeface="+mn-lt"/>
                          <a:ea typeface="+mn-ea"/>
                          <a:cs typeface="+mn-cs"/>
                        </a:rPr>
                        <a:t>, </a:t>
                      </a:r>
                      <a:r>
                        <a:rPr lang="en-US" sz="2400" b="0" i="1" kern="1200" dirty="0">
                          <a:solidFill>
                            <a:schemeClr val="tx1"/>
                          </a:solidFill>
                          <a:effectLst/>
                          <a:latin typeface="+mn-lt"/>
                          <a:ea typeface="+mn-ea"/>
                          <a:cs typeface="+mn-cs"/>
                        </a:rPr>
                        <a:t>371</a:t>
                      </a:r>
                      <a:r>
                        <a:rPr lang="en-US" sz="2400" b="0" i="0" kern="1200" dirty="0">
                          <a:solidFill>
                            <a:schemeClr val="tx1"/>
                          </a:solidFill>
                          <a:effectLst/>
                          <a:latin typeface="+mn-lt"/>
                          <a:ea typeface="+mn-ea"/>
                          <a:cs typeface="+mn-cs"/>
                        </a:rPr>
                        <a:t>(1987), 20120375.</a:t>
                      </a:r>
                    </a:p>
                    <a:p>
                      <a:pPr marL="342900" indent="-342900" fontAlgn="t">
                        <a:buFont typeface="Arial" panose="020B0604020202020204" pitchFamily="34" charset="0"/>
                        <a:buChar char="•"/>
                      </a:pPr>
                      <a:endParaRPr lang="en-US" sz="2400" b="0" i="0" kern="1200" dirty="0">
                        <a:solidFill>
                          <a:schemeClr val="tx1"/>
                        </a:solidFill>
                        <a:effectLst/>
                        <a:latin typeface="+mn-lt"/>
                        <a:ea typeface="+mn-ea"/>
                        <a:cs typeface="+mn-cs"/>
                      </a:endParaRPr>
                    </a:p>
                    <a:p>
                      <a:pPr marL="342900" indent="-342900" fontAlgn="t">
                        <a:buFont typeface="Arial" panose="020B0604020202020204" pitchFamily="34" charset="0"/>
                        <a:buChar char="•"/>
                      </a:pPr>
                      <a:r>
                        <a:rPr lang="en-US" sz="2400" b="0" i="0" kern="1200" dirty="0">
                          <a:solidFill>
                            <a:schemeClr val="tx1"/>
                          </a:solidFill>
                          <a:effectLst/>
                          <a:latin typeface="+mn-lt"/>
                          <a:ea typeface="+mn-ea"/>
                          <a:cs typeface="+mn-cs"/>
                        </a:rPr>
                        <a:t>Watts, D. J. (2004). </a:t>
                      </a:r>
                      <a:r>
                        <a:rPr lang="en-US" sz="2400" b="0" i="1" kern="1200" dirty="0">
                          <a:solidFill>
                            <a:schemeClr val="tx1"/>
                          </a:solidFill>
                          <a:effectLst/>
                          <a:latin typeface="+mn-lt"/>
                          <a:ea typeface="+mn-ea"/>
                          <a:cs typeface="+mn-cs"/>
                        </a:rPr>
                        <a:t>Six degrees: The science of a connected age</a:t>
                      </a:r>
                      <a:r>
                        <a:rPr lang="en-US" sz="2400" b="0" i="0" kern="1200" dirty="0">
                          <a:solidFill>
                            <a:schemeClr val="tx1"/>
                          </a:solidFill>
                          <a:effectLst/>
                          <a:latin typeface="+mn-lt"/>
                          <a:ea typeface="+mn-ea"/>
                          <a:cs typeface="+mn-cs"/>
                        </a:rPr>
                        <a:t>. WW Norton &amp; Company.</a:t>
                      </a:r>
                    </a:p>
                    <a:p>
                      <a:pPr marL="342900" indent="-342900" fontAlgn="t">
                        <a:buFont typeface="Arial" panose="020B0604020202020204" pitchFamily="34" charset="0"/>
                        <a:buChar char="•"/>
                      </a:pPr>
                      <a:endParaRPr lang="en-US" sz="2400" b="0" i="0" kern="1200" dirty="0">
                        <a:solidFill>
                          <a:schemeClr val="tx1"/>
                        </a:solidFill>
                        <a:effectLst/>
                        <a:latin typeface="+mn-lt"/>
                        <a:ea typeface="+mn-ea"/>
                        <a:cs typeface="+mn-cs"/>
                      </a:endParaRPr>
                    </a:p>
                    <a:p>
                      <a:pPr marL="342900" indent="-342900" fontAlgn="t">
                        <a:buFont typeface="Arial" panose="020B0604020202020204" pitchFamily="34" charset="0"/>
                        <a:buChar char="•"/>
                      </a:pPr>
                      <a:endParaRPr lang="en-US" sz="2400" b="0" i="0" kern="1200" dirty="0">
                        <a:solidFill>
                          <a:schemeClr val="tx1"/>
                        </a:solidFill>
                        <a:effectLst/>
                        <a:latin typeface="+mn-lt"/>
                        <a:ea typeface="+mn-ea"/>
                        <a:cs typeface="+mn-cs"/>
                      </a:endParaRPr>
                    </a:p>
                    <a:p>
                      <a:pPr marL="342900" indent="-342900" fontAlgn="t">
                        <a:buFont typeface="Arial" panose="020B0604020202020204" pitchFamily="34" charset="0"/>
                        <a:buChar char="•"/>
                      </a:pPr>
                      <a:r>
                        <a:rPr lang="en-US" sz="2400" b="0" i="0" kern="1200" dirty="0">
                          <a:solidFill>
                            <a:schemeClr val="tx1"/>
                          </a:solidFill>
                          <a:effectLst/>
                          <a:latin typeface="+mn-lt"/>
                          <a:ea typeface="+mn-ea"/>
                          <a:cs typeface="+mn-cs"/>
                        </a:rPr>
                        <a:t>Conference: </a:t>
                      </a:r>
                      <a:r>
                        <a:rPr lang="en-US" dirty="0">
                          <a:effectLst/>
                          <a:latin typeface="Arial" panose="020B0604020202020204" pitchFamily="34" charset="0"/>
                        </a:rPr>
                        <a:t>https://complexnetworks.org/</a:t>
                      </a:r>
                    </a:p>
                  </a:txBody>
                  <a:tcPr marT="38100" marB="38100">
                    <a:lnL>
                      <a:noFill/>
                    </a:lnL>
                    <a:lnR>
                      <a:noFill/>
                    </a:lnR>
                    <a:lnT>
                      <a:noFill/>
                    </a:lnT>
                    <a:lnB>
                      <a:noFill/>
                    </a:lnB>
                  </a:tcPr>
                </a:tc>
                <a:extLst>
                  <a:ext uri="{0D108BD9-81ED-4DB2-BD59-A6C34878D82A}">
                    <a16:rowId xmlns:a16="http://schemas.microsoft.com/office/drawing/2014/main" val="444779"/>
                  </a:ext>
                </a:extLst>
              </a:tr>
            </a:tbl>
          </a:graphicData>
        </a:graphic>
      </p:graphicFrame>
      <p:sp>
        <p:nvSpPr>
          <p:cNvPr id="4" name="Slide Number Placeholder 3">
            <a:extLst>
              <a:ext uri="{FF2B5EF4-FFF2-40B4-BE49-F238E27FC236}">
                <a16:creationId xmlns:a16="http://schemas.microsoft.com/office/drawing/2014/main" id="{64A0BF95-C373-8998-9796-28623AEBA82B}"/>
              </a:ext>
            </a:extLst>
          </p:cNvPr>
          <p:cNvSpPr>
            <a:spLocks noGrp="1"/>
          </p:cNvSpPr>
          <p:nvPr>
            <p:ph type="sldNum" sz="quarter" idx="12"/>
          </p:nvPr>
        </p:nvSpPr>
        <p:spPr/>
        <p:txBody>
          <a:bodyPr/>
          <a:lstStyle/>
          <a:p>
            <a:fld id="{81561042-0DC2-4A04-AA50-F6D44EB20EBA}" type="slidenum">
              <a:rPr lang="en-US" smtClean="0"/>
              <a:t>5</a:t>
            </a:fld>
            <a:endParaRPr lang="en-US"/>
          </a:p>
        </p:txBody>
      </p:sp>
      <p:pic>
        <p:nvPicPr>
          <p:cNvPr id="6" name="Picture 5">
            <a:extLst>
              <a:ext uri="{FF2B5EF4-FFF2-40B4-BE49-F238E27FC236}">
                <a16:creationId xmlns:a16="http://schemas.microsoft.com/office/drawing/2014/main" id="{D4F93F51-94E1-18DB-6F6D-877311E392C6}"/>
              </a:ext>
            </a:extLst>
          </p:cNvPr>
          <p:cNvPicPr>
            <a:picLocks noChangeAspect="1"/>
          </p:cNvPicPr>
          <p:nvPr/>
        </p:nvPicPr>
        <p:blipFill>
          <a:blip r:embed="rId2"/>
          <a:stretch>
            <a:fillRect/>
          </a:stretch>
        </p:blipFill>
        <p:spPr>
          <a:xfrm>
            <a:off x="8688714" y="296680"/>
            <a:ext cx="1918111" cy="2493049"/>
          </a:xfrm>
          <a:prstGeom prst="rect">
            <a:avLst/>
          </a:prstGeom>
        </p:spPr>
      </p:pic>
      <p:sp>
        <p:nvSpPr>
          <p:cNvPr id="8" name="Rectangle 1">
            <a:extLst>
              <a:ext uri="{FF2B5EF4-FFF2-40B4-BE49-F238E27FC236}">
                <a16:creationId xmlns:a16="http://schemas.microsoft.com/office/drawing/2014/main" id="{E40A1EBD-70D5-E4A1-1146-3CCF37E963D0}"/>
              </a:ext>
            </a:extLst>
          </p:cNvPr>
          <p:cNvSpPr>
            <a:spLocks noChangeArrowheads="1"/>
          </p:cNvSpPr>
          <p:nvPr/>
        </p:nvSpPr>
        <p:spPr bwMode="auto">
          <a:xfrm>
            <a:off x="-23783097" y="-323165"/>
            <a:ext cx="4479410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07C5A8FE-99B1-A8B8-A28D-BC081BFB0B90}"/>
              </a:ext>
            </a:extLst>
          </p:cNvPr>
          <p:cNvPicPr>
            <a:picLocks noChangeAspect="1"/>
          </p:cNvPicPr>
          <p:nvPr/>
        </p:nvPicPr>
        <p:blipFill>
          <a:blip r:embed="rId3"/>
          <a:stretch>
            <a:fillRect/>
          </a:stretch>
        </p:blipFill>
        <p:spPr>
          <a:xfrm>
            <a:off x="9513097" y="2571734"/>
            <a:ext cx="2052784" cy="2655342"/>
          </a:xfrm>
          <a:prstGeom prst="rect">
            <a:avLst/>
          </a:prstGeom>
        </p:spPr>
      </p:pic>
      <p:pic>
        <p:nvPicPr>
          <p:cNvPr id="1027" name="Picture 3" descr="Six Degrees: The Science of a Connected Age">
            <a:extLst>
              <a:ext uri="{FF2B5EF4-FFF2-40B4-BE49-F238E27FC236}">
                <a16:creationId xmlns:a16="http://schemas.microsoft.com/office/drawing/2014/main" id="{CC2C2A04-9AE2-CFAC-B542-67C7D4EBCA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2214" y="4362933"/>
            <a:ext cx="1494661" cy="2384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63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6CF659F-1CA8-41A0-8918-E210F2F3EC2C}"/>
                  </a:ext>
                </a:extLst>
              </p:cNvPr>
              <p:cNvSpPr>
                <a:spLocks noGrp="1"/>
              </p:cNvSpPr>
              <p:nvPr>
                <p:ph type="title"/>
              </p:nvPr>
            </p:nvSpPr>
            <p:spPr>
              <a:xfrm>
                <a:off x="478369" y="144001"/>
                <a:ext cx="9169401" cy="555840"/>
              </a:xfrm>
            </p:spPr>
            <p:txBody>
              <a:bodyPr/>
              <a:lstStyle/>
              <a:p>
                <a:r>
                  <a:rPr lang="en-US" dirty="0"/>
                  <a:t>Node Degree Distribution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rPr>
                      <m:t>𝑁</m:t>
                    </m:r>
                  </m:oMath>
                </a14:m>
                <a:endParaRPr lang="en-US" dirty="0"/>
              </a:p>
            </p:txBody>
          </p:sp>
        </mc:Choice>
        <mc:Fallback xmlns="">
          <p:sp>
            <p:nvSpPr>
              <p:cNvPr id="2" name="Title 1">
                <a:extLst>
                  <a:ext uri="{FF2B5EF4-FFF2-40B4-BE49-F238E27FC236}">
                    <a16:creationId xmlns:a16="http://schemas.microsoft.com/office/drawing/2014/main" id="{16CF659F-1CA8-41A0-8918-E210F2F3EC2C}"/>
                  </a:ext>
                </a:extLst>
              </p:cNvPr>
              <p:cNvSpPr>
                <a:spLocks noGrp="1" noRot="1" noChangeAspect="1" noMove="1" noResize="1" noEditPoints="1" noAdjustHandles="1" noChangeArrowheads="1" noChangeShapeType="1" noTextEdit="1"/>
              </p:cNvSpPr>
              <p:nvPr>
                <p:ph type="title"/>
              </p:nvPr>
            </p:nvSpPr>
            <p:spPr>
              <a:xfrm>
                <a:off x="478369" y="144001"/>
                <a:ext cx="9169401" cy="555840"/>
              </a:xfrm>
              <a:blipFill>
                <a:blip r:embed="rId2"/>
                <a:stretch>
                  <a:fillRect l="-2259" b="-3516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0F51558-27AA-45B7-BC63-F783ECD080B2}"/>
              </a:ext>
            </a:extLst>
          </p:cNvPr>
          <p:cNvSpPr>
            <a:spLocks noGrp="1"/>
          </p:cNvSpPr>
          <p:nvPr>
            <p:ph type="sldNum" sz="quarter" idx="12"/>
          </p:nvPr>
        </p:nvSpPr>
        <p:spPr/>
        <p:txBody>
          <a:bodyPr/>
          <a:lstStyle/>
          <a:p>
            <a:fld id="{81561042-0DC2-4A04-AA50-F6D44EB20EBA}" type="slidenum">
              <a:rPr lang="en-US" smtClean="0"/>
              <a:t>6</a:t>
            </a:fld>
            <a:endParaRPr lang="en-US"/>
          </a:p>
        </p:txBody>
      </p:sp>
      <p:sp>
        <p:nvSpPr>
          <p:cNvPr id="29" name="Rectangle 28">
            <a:extLst>
              <a:ext uri="{FF2B5EF4-FFF2-40B4-BE49-F238E27FC236}">
                <a16:creationId xmlns:a16="http://schemas.microsoft.com/office/drawing/2014/main" id="{069D58F1-5E34-43E3-826C-53FE2CC1C9F3}"/>
              </a:ext>
            </a:extLst>
          </p:cNvPr>
          <p:cNvSpPr/>
          <p:nvPr/>
        </p:nvSpPr>
        <p:spPr bwMode="gray">
          <a:xfrm>
            <a:off x="640862" y="1213308"/>
            <a:ext cx="1914769" cy="18600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grpSp>
        <p:nvGrpSpPr>
          <p:cNvPr id="17" name="Group 16">
            <a:extLst>
              <a:ext uri="{FF2B5EF4-FFF2-40B4-BE49-F238E27FC236}">
                <a16:creationId xmlns:a16="http://schemas.microsoft.com/office/drawing/2014/main" id="{1636F832-995B-488A-B6FE-6CA80CD8B0E3}"/>
              </a:ext>
            </a:extLst>
          </p:cNvPr>
          <p:cNvGrpSpPr/>
          <p:nvPr/>
        </p:nvGrpSpPr>
        <p:grpSpPr>
          <a:xfrm>
            <a:off x="730093" y="1330535"/>
            <a:ext cx="1690193" cy="1624476"/>
            <a:chOff x="743752" y="1695011"/>
            <a:chExt cx="1690193" cy="1624476"/>
          </a:xfrm>
        </p:grpSpPr>
        <p:sp>
          <p:nvSpPr>
            <p:cNvPr id="18" name="Oval 17">
              <a:extLst>
                <a:ext uri="{FF2B5EF4-FFF2-40B4-BE49-F238E27FC236}">
                  <a16:creationId xmlns:a16="http://schemas.microsoft.com/office/drawing/2014/main" id="{48B32B12-5008-4B53-9B9E-338F87636BBC}"/>
                </a:ext>
              </a:extLst>
            </p:cNvPr>
            <p:cNvSpPr/>
            <p:nvPr/>
          </p:nvSpPr>
          <p:spPr bwMode="gray">
            <a:xfrm>
              <a:off x="743752" y="1695011"/>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sp>
          <p:nvSpPr>
            <p:cNvPr id="19" name="Oval 18">
              <a:extLst>
                <a:ext uri="{FF2B5EF4-FFF2-40B4-BE49-F238E27FC236}">
                  <a16:creationId xmlns:a16="http://schemas.microsoft.com/office/drawing/2014/main" id="{10ABFC53-1E6B-43BE-90FD-2C50530FBB8D}"/>
                </a:ext>
              </a:extLst>
            </p:cNvPr>
            <p:cNvSpPr/>
            <p:nvPr/>
          </p:nvSpPr>
          <p:spPr bwMode="gray">
            <a:xfrm>
              <a:off x="743752" y="2622694"/>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C</a:t>
              </a:r>
            </a:p>
          </p:txBody>
        </p:sp>
        <p:sp>
          <p:nvSpPr>
            <p:cNvPr id="20" name="Oval 19">
              <a:extLst>
                <a:ext uri="{FF2B5EF4-FFF2-40B4-BE49-F238E27FC236}">
                  <a16:creationId xmlns:a16="http://schemas.microsoft.com/office/drawing/2014/main" id="{1BA5A06D-67B8-4869-9331-F43D411D2F26}"/>
                </a:ext>
              </a:extLst>
            </p:cNvPr>
            <p:cNvSpPr/>
            <p:nvPr/>
          </p:nvSpPr>
          <p:spPr bwMode="gray">
            <a:xfrm>
              <a:off x="1777660" y="2081775"/>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cxnSp>
          <p:nvCxnSpPr>
            <p:cNvPr id="21" name="Straight Arrow Connector 20">
              <a:extLst>
                <a:ext uri="{FF2B5EF4-FFF2-40B4-BE49-F238E27FC236}">
                  <a16:creationId xmlns:a16="http://schemas.microsoft.com/office/drawing/2014/main" id="{7C4A26B6-AF2A-4A24-906A-1707EF3B8867}"/>
                </a:ext>
              </a:extLst>
            </p:cNvPr>
            <p:cNvCxnSpPr>
              <a:stCxn id="18" idx="6"/>
              <a:endCxn id="20" idx="1"/>
            </p:cNvCxnSpPr>
            <p:nvPr/>
          </p:nvCxnSpPr>
          <p:spPr bwMode="gray">
            <a:xfrm>
              <a:off x="1157968" y="1902119"/>
              <a:ext cx="680353" cy="2403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12DBEEFE-B22D-41D6-9773-8B637CD9F9FB}"/>
                </a:ext>
              </a:extLst>
            </p:cNvPr>
            <p:cNvCxnSpPr>
              <a:cxnSpLocks/>
              <a:stCxn id="18" idx="4"/>
              <a:endCxn id="19" idx="0"/>
            </p:cNvCxnSpPr>
            <p:nvPr/>
          </p:nvCxnSpPr>
          <p:spPr bwMode="gray">
            <a:xfrm>
              <a:off x="950860" y="2109227"/>
              <a:ext cx="0" cy="5134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0706169A-FD4A-4913-BCAC-D757C21C131F}"/>
                </a:ext>
              </a:extLst>
            </p:cNvPr>
            <p:cNvCxnSpPr>
              <a:cxnSpLocks/>
              <a:stCxn id="19" idx="6"/>
              <a:endCxn id="20" idx="3"/>
            </p:cNvCxnSpPr>
            <p:nvPr/>
          </p:nvCxnSpPr>
          <p:spPr bwMode="gray">
            <a:xfrm flipV="1">
              <a:off x="1157968" y="2435330"/>
              <a:ext cx="680353" cy="3944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Oval 23">
              <a:extLst>
                <a:ext uri="{FF2B5EF4-FFF2-40B4-BE49-F238E27FC236}">
                  <a16:creationId xmlns:a16="http://schemas.microsoft.com/office/drawing/2014/main" id="{6172B041-B88C-4149-8BD0-E85470422FC4}"/>
                </a:ext>
              </a:extLst>
            </p:cNvPr>
            <p:cNvSpPr/>
            <p:nvPr/>
          </p:nvSpPr>
          <p:spPr bwMode="gray">
            <a:xfrm>
              <a:off x="2019729" y="2905271"/>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D</a:t>
              </a:r>
            </a:p>
          </p:txBody>
        </p:sp>
        <p:cxnSp>
          <p:nvCxnSpPr>
            <p:cNvPr id="25" name="Straight Arrow Connector 24">
              <a:extLst>
                <a:ext uri="{FF2B5EF4-FFF2-40B4-BE49-F238E27FC236}">
                  <a16:creationId xmlns:a16="http://schemas.microsoft.com/office/drawing/2014/main" id="{69085F01-FEB1-4C48-8EC0-D2930C67F20E}"/>
                </a:ext>
              </a:extLst>
            </p:cNvPr>
            <p:cNvCxnSpPr>
              <a:cxnSpLocks/>
              <a:stCxn id="19" idx="5"/>
              <a:endCxn id="24" idx="2"/>
            </p:cNvCxnSpPr>
            <p:nvPr/>
          </p:nvCxnSpPr>
          <p:spPr bwMode="gray">
            <a:xfrm>
              <a:off x="1097307" y="2976249"/>
              <a:ext cx="922422" cy="136130"/>
            </a:xfrm>
            <a:prstGeom prst="straightConnector1">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CB04CF82-B55F-4BF3-9B76-7E85ABEDC3AB}"/>
                </a:ext>
              </a:extLst>
            </p:cNvPr>
            <p:cNvCxnSpPr>
              <a:cxnSpLocks/>
              <a:stCxn id="20" idx="4"/>
              <a:endCxn id="24" idx="0"/>
            </p:cNvCxnSpPr>
            <p:nvPr/>
          </p:nvCxnSpPr>
          <p:spPr bwMode="gray">
            <a:xfrm>
              <a:off x="1984768" y="2495991"/>
              <a:ext cx="242069" cy="4092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28" name="Connector: Elbow 27">
            <a:extLst>
              <a:ext uri="{FF2B5EF4-FFF2-40B4-BE49-F238E27FC236}">
                <a16:creationId xmlns:a16="http://schemas.microsoft.com/office/drawing/2014/main" id="{E0C6576F-3296-41F3-8FB9-F731E7F05332}"/>
              </a:ext>
            </a:extLst>
          </p:cNvPr>
          <p:cNvCxnSpPr>
            <a:cxnSpLocks/>
            <a:stCxn id="20" idx="0"/>
            <a:endCxn id="20" idx="6"/>
          </p:cNvCxnSpPr>
          <p:nvPr/>
        </p:nvCxnSpPr>
        <p:spPr bwMode="gray">
          <a:xfrm rot="16200000" flipH="1">
            <a:off x="1971109" y="1717299"/>
            <a:ext cx="207108" cy="207108"/>
          </a:xfrm>
          <a:prstGeom prst="bentConnector4">
            <a:avLst>
              <a:gd name="adj1" fmla="val -110377"/>
              <a:gd name="adj2" fmla="val 210377"/>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30" name="Chart 29">
            <a:extLst>
              <a:ext uri="{FF2B5EF4-FFF2-40B4-BE49-F238E27FC236}">
                <a16:creationId xmlns:a16="http://schemas.microsoft.com/office/drawing/2014/main" id="{B269CA98-E209-4654-ABE6-0FFF1E14D419}"/>
              </a:ext>
            </a:extLst>
          </p:cNvPr>
          <p:cNvGraphicFramePr>
            <a:graphicFrameLocks/>
          </p:cNvGraphicFramePr>
          <p:nvPr/>
        </p:nvGraphicFramePr>
        <p:xfrm>
          <a:off x="3543425" y="830385"/>
          <a:ext cx="4572000" cy="2743200"/>
        </p:xfrm>
        <a:graphic>
          <a:graphicData uri="http://schemas.openxmlformats.org/drawingml/2006/chart">
            <c:chart xmlns:c="http://schemas.openxmlformats.org/drawingml/2006/chart" xmlns:r="http://schemas.openxmlformats.org/officeDocument/2006/relationships" r:id="rId3"/>
          </a:graphicData>
        </a:graphic>
      </p:graphicFrame>
      <p:grpSp>
        <p:nvGrpSpPr>
          <p:cNvPr id="62" name="Group 61">
            <a:extLst>
              <a:ext uri="{FF2B5EF4-FFF2-40B4-BE49-F238E27FC236}">
                <a16:creationId xmlns:a16="http://schemas.microsoft.com/office/drawing/2014/main" id="{041F0BBE-A158-47D8-833E-B094BA65007C}"/>
              </a:ext>
            </a:extLst>
          </p:cNvPr>
          <p:cNvGrpSpPr/>
          <p:nvPr/>
        </p:nvGrpSpPr>
        <p:grpSpPr>
          <a:xfrm>
            <a:off x="1073541" y="1265127"/>
            <a:ext cx="1677266" cy="1945924"/>
            <a:chOff x="1073541" y="1265127"/>
            <a:chExt cx="1677266" cy="1945924"/>
          </a:xfrm>
        </p:grpSpPr>
        <p:sp>
          <p:nvSpPr>
            <p:cNvPr id="31" name="TextBox 30">
              <a:extLst>
                <a:ext uri="{FF2B5EF4-FFF2-40B4-BE49-F238E27FC236}">
                  <a16:creationId xmlns:a16="http://schemas.microsoft.com/office/drawing/2014/main" id="{3620B5ED-1A52-4D26-9F37-7F7F2AB238B7}"/>
                </a:ext>
              </a:extLst>
            </p:cNvPr>
            <p:cNvSpPr txBox="1"/>
            <p:nvPr/>
          </p:nvSpPr>
          <p:spPr bwMode="gray">
            <a:xfrm>
              <a:off x="1157561" y="1265127"/>
              <a:ext cx="320430" cy="398585"/>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b="1" dirty="0">
                  <a:solidFill>
                    <a:srgbClr val="FF6600"/>
                  </a:solidFill>
                </a:rPr>
                <a:t>2</a:t>
              </a:r>
            </a:p>
          </p:txBody>
        </p:sp>
        <p:sp>
          <p:nvSpPr>
            <p:cNvPr id="37" name="TextBox 36">
              <a:extLst>
                <a:ext uri="{FF2B5EF4-FFF2-40B4-BE49-F238E27FC236}">
                  <a16:creationId xmlns:a16="http://schemas.microsoft.com/office/drawing/2014/main" id="{8679AA67-9400-4B6E-9752-1516DD5666FF}"/>
                </a:ext>
              </a:extLst>
            </p:cNvPr>
            <p:cNvSpPr txBox="1"/>
            <p:nvPr/>
          </p:nvSpPr>
          <p:spPr bwMode="gray">
            <a:xfrm>
              <a:off x="1073541" y="2740396"/>
              <a:ext cx="320430" cy="398585"/>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b="1" dirty="0">
                  <a:solidFill>
                    <a:srgbClr val="FF6600"/>
                  </a:solidFill>
                </a:rPr>
                <a:t>3</a:t>
              </a:r>
            </a:p>
          </p:txBody>
        </p:sp>
        <p:grpSp>
          <p:nvGrpSpPr>
            <p:cNvPr id="40" name="Group 39">
              <a:extLst>
                <a:ext uri="{FF2B5EF4-FFF2-40B4-BE49-F238E27FC236}">
                  <a16:creationId xmlns:a16="http://schemas.microsoft.com/office/drawing/2014/main" id="{C317E54E-C051-4468-9810-366C84259158}"/>
                </a:ext>
              </a:extLst>
            </p:cNvPr>
            <p:cNvGrpSpPr/>
            <p:nvPr/>
          </p:nvGrpSpPr>
          <p:grpSpPr>
            <a:xfrm>
              <a:off x="2150655" y="2039289"/>
              <a:ext cx="600152" cy="1171762"/>
              <a:chOff x="2150655" y="2039289"/>
              <a:chExt cx="600152" cy="1171762"/>
            </a:xfrm>
          </p:grpSpPr>
          <p:sp>
            <p:nvSpPr>
              <p:cNvPr id="33" name="TextBox 32">
                <a:extLst>
                  <a:ext uri="{FF2B5EF4-FFF2-40B4-BE49-F238E27FC236}">
                    <a16:creationId xmlns:a16="http://schemas.microsoft.com/office/drawing/2014/main" id="{DAE4C77F-BB74-43D5-A6E0-414794E3671D}"/>
                  </a:ext>
                </a:extLst>
              </p:cNvPr>
              <p:cNvSpPr txBox="1"/>
              <p:nvPr/>
            </p:nvSpPr>
            <p:spPr bwMode="gray">
              <a:xfrm>
                <a:off x="2430377" y="2812466"/>
                <a:ext cx="320430" cy="398585"/>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b="1" dirty="0">
                    <a:solidFill>
                      <a:srgbClr val="FF6600"/>
                    </a:solidFill>
                  </a:rPr>
                  <a:t>2</a:t>
                </a:r>
              </a:p>
            </p:txBody>
          </p:sp>
          <p:sp>
            <p:nvSpPr>
              <p:cNvPr id="35" name="TextBox 34">
                <a:extLst>
                  <a:ext uri="{FF2B5EF4-FFF2-40B4-BE49-F238E27FC236}">
                    <a16:creationId xmlns:a16="http://schemas.microsoft.com/office/drawing/2014/main" id="{04F64AD1-DB35-4F21-B45F-7C38280C1D1E}"/>
                  </a:ext>
                </a:extLst>
              </p:cNvPr>
              <p:cNvSpPr txBox="1"/>
              <p:nvPr/>
            </p:nvSpPr>
            <p:spPr bwMode="gray">
              <a:xfrm>
                <a:off x="2150655" y="2039289"/>
                <a:ext cx="320430" cy="398585"/>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b="1" dirty="0">
                    <a:solidFill>
                      <a:srgbClr val="FF6600"/>
                    </a:solidFill>
                  </a:rPr>
                  <a:t>4</a:t>
                </a:r>
              </a:p>
            </p:txBody>
          </p:sp>
        </p:grpSp>
      </p:grpSp>
      <p:grpSp>
        <p:nvGrpSpPr>
          <p:cNvPr id="41" name="Group 40">
            <a:extLst>
              <a:ext uri="{FF2B5EF4-FFF2-40B4-BE49-F238E27FC236}">
                <a16:creationId xmlns:a16="http://schemas.microsoft.com/office/drawing/2014/main" id="{9AD99ACE-E730-4742-9A1A-7DB08D536E23}"/>
              </a:ext>
            </a:extLst>
          </p:cNvPr>
          <p:cNvGrpSpPr/>
          <p:nvPr/>
        </p:nvGrpSpPr>
        <p:grpSpPr>
          <a:xfrm>
            <a:off x="640862" y="4107971"/>
            <a:ext cx="2128477" cy="2018946"/>
            <a:chOff x="9938188" y="4606083"/>
            <a:chExt cx="2128477" cy="2018946"/>
          </a:xfrm>
        </p:grpSpPr>
        <p:sp>
          <p:nvSpPr>
            <p:cNvPr id="42" name="Oval 41">
              <a:extLst>
                <a:ext uri="{FF2B5EF4-FFF2-40B4-BE49-F238E27FC236}">
                  <a16:creationId xmlns:a16="http://schemas.microsoft.com/office/drawing/2014/main" id="{EF1A4218-A773-4F8F-B5D4-979C49822FA7}"/>
                </a:ext>
              </a:extLst>
            </p:cNvPr>
            <p:cNvSpPr/>
            <p:nvPr/>
          </p:nvSpPr>
          <p:spPr bwMode="gray">
            <a:xfrm>
              <a:off x="9938188" y="5000553"/>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sp>
          <p:nvSpPr>
            <p:cNvPr id="43" name="Oval 42">
              <a:extLst>
                <a:ext uri="{FF2B5EF4-FFF2-40B4-BE49-F238E27FC236}">
                  <a16:creationId xmlns:a16="http://schemas.microsoft.com/office/drawing/2014/main" id="{578C5410-7EC1-4290-93EC-2A59711716BF}"/>
                </a:ext>
              </a:extLst>
            </p:cNvPr>
            <p:cNvSpPr/>
            <p:nvPr/>
          </p:nvSpPr>
          <p:spPr bwMode="gray">
            <a:xfrm>
              <a:off x="9938188" y="5928236"/>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C</a:t>
              </a:r>
            </a:p>
          </p:txBody>
        </p:sp>
        <p:sp>
          <p:nvSpPr>
            <p:cNvPr id="44" name="Oval 43">
              <a:extLst>
                <a:ext uri="{FF2B5EF4-FFF2-40B4-BE49-F238E27FC236}">
                  <a16:creationId xmlns:a16="http://schemas.microsoft.com/office/drawing/2014/main" id="{615ECCA1-7A90-4276-9B88-8A01B8E94F6A}"/>
                </a:ext>
              </a:extLst>
            </p:cNvPr>
            <p:cNvSpPr/>
            <p:nvPr/>
          </p:nvSpPr>
          <p:spPr bwMode="gray">
            <a:xfrm>
              <a:off x="10972096" y="5387317"/>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cxnSp>
          <p:nvCxnSpPr>
            <p:cNvPr id="45" name="Straight Arrow Connector 44">
              <a:extLst>
                <a:ext uri="{FF2B5EF4-FFF2-40B4-BE49-F238E27FC236}">
                  <a16:creationId xmlns:a16="http://schemas.microsoft.com/office/drawing/2014/main" id="{700B5807-6540-47F6-A8E4-34CDE13DD968}"/>
                </a:ext>
              </a:extLst>
            </p:cNvPr>
            <p:cNvCxnSpPr>
              <a:cxnSpLocks/>
              <a:stCxn id="42" idx="6"/>
              <a:endCxn id="44" idx="1"/>
            </p:cNvCxnSpPr>
            <p:nvPr/>
          </p:nvCxnSpPr>
          <p:spPr bwMode="gray">
            <a:xfrm>
              <a:off x="10352404" y="5207661"/>
              <a:ext cx="680353" cy="240317"/>
            </a:xfrm>
            <a:prstGeom prst="straightConnector1">
              <a:avLst/>
            </a:prstGeom>
            <a:ln w="28575">
              <a:solidFill>
                <a:srgbClr val="0070C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5E1CE285-7DC8-4E09-90D3-7E4AA8F306F5}"/>
                </a:ext>
              </a:extLst>
            </p:cNvPr>
            <p:cNvCxnSpPr>
              <a:cxnSpLocks/>
              <a:stCxn id="42" idx="4"/>
              <a:endCxn id="43" idx="0"/>
            </p:cNvCxnSpPr>
            <p:nvPr/>
          </p:nvCxnSpPr>
          <p:spPr bwMode="gray">
            <a:xfrm>
              <a:off x="10145296" y="5414769"/>
              <a:ext cx="0" cy="513467"/>
            </a:xfrm>
            <a:prstGeom prst="straightConnector1">
              <a:avLst/>
            </a:prstGeom>
            <a:ln w="28575">
              <a:solidFill>
                <a:srgbClr val="0070C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7F1EA956-6B8B-4404-8140-C90FCCEC692B}"/>
                </a:ext>
              </a:extLst>
            </p:cNvPr>
            <p:cNvCxnSpPr>
              <a:cxnSpLocks/>
              <a:stCxn id="43" idx="6"/>
              <a:endCxn id="44" idx="3"/>
            </p:cNvCxnSpPr>
            <p:nvPr/>
          </p:nvCxnSpPr>
          <p:spPr bwMode="gray">
            <a:xfrm flipV="1">
              <a:off x="10352404" y="5740872"/>
              <a:ext cx="680353" cy="394472"/>
            </a:xfrm>
            <a:prstGeom prst="straightConnector1">
              <a:avLst/>
            </a:prstGeom>
            <a:ln w="28575">
              <a:solidFill>
                <a:srgbClr val="0070C0"/>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48" name="Oval 47">
              <a:extLst>
                <a:ext uri="{FF2B5EF4-FFF2-40B4-BE49-F238E27FC236}">
                  <a16:creationId xmlns:a16="http://schemas.microsoft.com/office/drawing/2014/main" id="{4FCF9AAE-E640-4C44-BF08-A941DEE04FBC}"/>
                </a:ext>
              </a:extLst>
            </p:cNvPr>
            <p:cNvSpPr/>
            <p:nvPr/>
          </p:nvSpPr>
          <p:spPr bwMode="gray">
            <a:xfrm>
              <a:off x="11214165" y="6210813"/>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D</a:t>
              </a:r>
            </a:p>
          </p:txBody>
        </p:sp>
        <p:cxnSp>
          <p:nvCxnSpPr>
            <p:cNvPr id="49" name="Straight Arrow Connector 48">
              <a:extLst>
                <a:ext uri="{FF2B5EF4-FFF2-40B4-BE49-F238E27FC236}">
                  <a16:creationId xmlns:a16="http://schemas.microsoft.com/office/drawing/2014/main" id="{46913849-80E3-4781-9E76-29D9F9FDE377}"/>
                </a:ext>
              </a:extLst>
            </p:cNvPr>
            <p:cNvCxnSpPr>
              <a:cxnSpLocks/>
              <a:stCxn id="44" idx="5"/>
              <a:endCxn id="48" idx="0"/>
            </p:cNvCxnSpPr>
            <p:nvPr/>
          </p:nvCxnSpPr>
          <p:spPr bwMode="gray">
            <a:xfrm>
              <a:off x="11325651" y="5740872"/>
              <a:ext cx="95622" cy="469941"/>
            </a:xfrm>
            <a:prstGeom prst="straightConnector1">
              <a:avLst/>
            </a:prstGeom>
            <a:ln w="28575">
              <a:solidFill>
                <a:srgbClr val="0070C0"/>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50" name="Oval 49">
              <a:extLst>
                <a:ext uri="{FF2B5EF4-FFF2-40B4-BE49-F238E27FC236}">
                  <a16:creationId xmlns:a16="http://schemas.microsoft.com/office/drawing/2014/main" id="{6CF28FF6-0071-4F7B-A873-5FE9A09BD858}"/>
                </a:ext>
              </a:extLst>
            </p:cNvPr>
            <p:cNvSpPr/>
            <p:nvPr/>
          </p:nvSpPr>
          <p:spPr bwMode="gray">
            <a:xfrm>
              <a:off x="11053577" y="4606083"/>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E</a:t>
              </a:r>
            </a:p>
          </p:txBody>
        </p:sp>
        <p:sp>
          <p:nvSpPr>
            <p:cNvPr id="51" name="Oval 50">
              <a:extLst>
                <a:ext uri="{FF2B5EF4-FFF2-40B4-BE49-F238E27FC236}">
                  <a16:creationId xmlns:a16="http://schemas.microsoft.com/office/drawing/2014/main" id="{72B766AB-CB30-43B7-8BF2-1AB57C4D2B92}"/>
                </a:ext>
              </a:extLst>
            </p:cNvPr>
            <p:cNvSpPr/>
            <p:nvPr/>
          </p:nvSpPr>
          <p:spPr bwMode="gray">
            <a:xfrm>
              <a:off x="11652449" y="5207661"/>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F</a:t>
              </a:r>
            </a:p>
          </p:txBody>
        </p:sp>
        <p:cxnSp>
          <p:nvCxnSpPr>
            <p:cNvPr id="52" name="Straight Arrow Connector 51">
              <a:extLst>
                <a:ext uri="{FF2B5EF4-FFF2-40B4-BE49-F238E27FC236}">
                  <a16:creationId xmlns:a16="http://schemas.microsoft.com/office/drawing/2014/main" id="{772D567D-BB07-4980-A75A-F779ED653FC1}"/>
                </a:ext>
              </a:extLst>
            </p:cNvPr>
            <p:cNvCxnSpPr>
              <a:cxnSpLocks/>
              <a:stCxn id="44" idx="0"/>
              <a:endCxn id="50" idx="4"/>
            </p:cNvCxnSpPr>
            <p:nvPr/>
          </p:nvCxnSpPr>
          <p:spPr bwMode="gray">
            <a:xfrm flipV="1">
              <a:off x="11179204" y="5020299"/>
              <a:ext cx="81481" cy="367018"/>
            </a:xfrm>
            <a:prstGeom prst="straightConnector1">
              <a:avLst/>
            </a:prstGeom>
            <a:ln w="28575">
              <a:solidFill>
                <a:srgbClr val="00B05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A7B3A0D6-1E31-455F-82D4-483C24781139}"/>
                </a:ext>
              </a:extLst>
            </p:cNvPr>
            <p:cNvCxnSpPr>
              <a:cxnSpLocks/>
              <a:stCxn id="44" idx="7"/>
              <a:endCxn id="51" idx="2"/>
            </p:cNvCxnSpPr>
            <p:nvPr/>
          </p:nvCxnSpPr>
          <p:spPr bwMode="gray">
            <a:xfrm flipV="1">
              <a:off x="11325651" y="5414769"/>
              <a:ext cx="326798" cy="33209"/>
            </a:xfrm>
            <a:prstGeom prst="straightConnector1">
              <a:avLst/>
            </a:prstGeom>
            <a:ln w="28575">
              <a:solidFill>
                <a:srgbClr val="00B05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A5207624-34F6-4770-93E1-F76F6CC62C4B}"/>
                </a:ext>
              </a:extLst>
            </p:cNvPr>
            <p:cNvCxnSpPr>
              <a:cxnSpLocks/>
              <a:stCxn id="50" idx="5"/>
              <a:endCxn id="51" idx="1"/>
            </p:cNvCxnSpPr>
            <p:nvPr/>
          </p:nvCxnSpPr>
          <p:spPr bwMode="gray">
            <a:xfrm>
              <a:off x="11407132" y="4959638"/>
              <a:ext cx="305978" cy="308684"/>
            </a:xfrm>
            <a:prstGeom prst="straightConnector1">
              <a:avLst/>
            </a:prstGeom>
            <a:ln w="28575">
              <a:solidFill>
                <a:srgbClr val="00B05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6F0183B2-2ACF-4D1F-B366-F0E3528842D3}"/>
                </a:ext>
              </a:extLst>
            </p:cNvPr>
            <p:cNvCxnSpPr>
              <a:cxnSpLocks/>
              <a:stCxn id="43" idx="5"/>
              <a:endCxn id="48" idx="2"/>
            </p:cNvCxnSpPr>
            <p:nvPr/>
          </p:nvCxnSpPr>
          <p:spPr bwMode="gray">
            <a:xfrm>
              <a:off x="10291743" y="6281791"/>
              <a:ext cx="922422" cy="136130"/>
            </a:xfrm>
            <a:prstGeom prst="straightConnector1">
              <a:avLst/>
            </a:prstGeom>
            <a:ln w="28575">
              <a:solidFill>
                <a:srgbClr val="0070C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BDF8A54F-9DFA-4D01-A117-B5C5885416E2}"/>
                </a:ext>
              </a:extLst>
            </p:cNvPr>
            <p:cNvCxnSpPr>
              <a:cxnSpLocks/>
              <a:stCxn id="42" idx="5"/>
              <a:endCxn id="48" idx="1"/>
            </p:cNvCxnSpPr>
            <p:nvPr/>
          </p:nvCxnSpPr>
          <p:spPr bwMode="gray">
            <a:xfrm>
              <a:off x="10291743" y="5354108"/>
              <a:ext cx="983083" cy="917366"/>
            </a:xfrm>
            <a:prstGeom prst="straightConnector1">
              <a:avLst/>
            </a:prstGeom>
            <a:ln w="28575">
              <a:solidFill>
                <a:srgbClr val="0070C0"/>
              </a:solidFill>
              <a:headEnd type="none" w="med" len="med"/>
              <a:tailEnd type="arrow" w="med" len="med"/>
            </a:ln>
          </p:spPr>
          <p:style>
            <a:lnRef idx="1">
              <a:schemeClr val="dk1"/>
            </a:lnRef>
            <a:fillRef idx="0">
              <a:schemeClr val="dk1"/>
            </a:fillRef>
            <a:effectRef idx="0">
              <a:schemeClr val="dk1"/>
            </a:effectRef>
            <a:fontRef idx="minor">
              <a:schemeClr val="tx1"/>
            </a:fontRef>
          </p:style>
        </p:cxnSp>
      </p:grpSp>
      <p:cxnSp>
        <p:nvCxnSpPr>
          <p:cNvPr id="57" name="Connector: Elbow 56">
            <a:extLst>
              <a:ext uri="{FF2B5EF4-FFF2-40B4-BE49-F238E27FC236}">
                <a16:creationId xmlns:a16="http://schemas.microsoft.com/office/drawing/2014/main" id="{AA5FA447-0A4D-48DE-848A-1AFB0F9197C4}"/>
              </a:ext>
            </a:extLst>
          </p:cNvPr>
          <p:cNvCxnSpPr>
            <a:cxnSpLocks/>
            <a:stCxn id="42" idx="1"/>
            <a:endCxn id="42" idx="7"/>
          </p:cNvCxnSpPr>
          <p:nvPr/>
        </p:nvCxnSpPr>
        <p:spPr bwMode="gray">
          <a:xfrm rot="5400000" flipH="1" flipV="1">
            <a:off x="847970" y="4416655"/>
            <a:ext cx="12700" cy="292894"/>
          </a:xfrm>
          <a:prstGeom prst="bentConnector3">
            <a:avLst>
              <a:gd name="adj1" fmla="val 2277646"/>
            </a:avLst>
          </a:prstGeom>
          <a:ln w="19050">
            <a:solidFill>
              <a:srgbClr val="0070C0"/>
            </a:solidFill>
            <a:headEnd type="none" w="med" len="med"/>
            <a:tailEnd type="arrow" w="med" len="med"/>
          </a:ln>
        </p:spPr>
        <p:style>
          <a:lnRef idx="1">
            <a:schemeClr val="dk1"/>
          </a:lnRef>
          <a:fillRef idx="0">
            <a:schemeClr val="dk1"/>
          </a:fillRef>
          <a:effectRef idx="0">
            <a:schemeClr val="dk1"/>
          </a:effectRef>
          <a:fontRef idx="minor">
            <a:schemeClr val="tx1"/>
          </a:fontRef>
        </p:style>
      </p:cxnSp>
      <p:graphicFrame>
        <p:nvGraphicFramePr>
          <p:cNvPr id="58" name="Table 31">
            <a:extLst>
              <a:ext uri="{FF2B5EF4-FFF2-40B4-BE49-F238E27FC236}">
                <a16:creationId xmlns:a16="http://schemas.microsoft.com/office/drawing/2014/main" id="{739EA06E-6454-4AB5-AEC6-23E85D9CB66C}"/>
              </a:ext>
            </a:extLst>
          </p:cNvPr>
          <p:cNvGraphicFramePr>
            <a:graphicFrameLocks noGrp="1"/>
          </p:cNvGraphicFramePr>
          <p:nvPr/>
        </p:nvGraphicFramePr>
        <p:xfrm>
          <a:off x="3410966" y="3523565"/>
          <a:ext cx="7324720" cy="3200400"/>
        </p:xfrm>
        <a:graphic>
          <a:graphicData uri="http://schemas.openxmlformats.org/drawingml/2006/table">
            <a:tbl>
              <a:tblPr firstRow="1" bandRow="1">
                <a:tableStyleId>{5940675A-B579-460E-94D1-54222C63F5DA}</a:tableStyleId>
              </a:tblPr>
              <a:tblGrid>
                <a:gridCol w="915590">
                  <a:extLst>
                    <a:ext uri="{9D8B030D-6E8A-4147-A177-3AD203B41FA5}">
                      <a16:colId xmlns:a16="http://schemas.microsoft.com/office/drawing/2014/main" val="316102879"/>
                    </a:ext>
                  </a:extLst>
                </a:gridCol>
                <a:gridCol w="915590">
                  <a:extLst>
                    <a:ext uri="{9D8B030D-6E8A-4147-A177-3AD203B41FA5}">
                      <a16:colId xmlns:a16="http://schemas.microsoft.com/office/drawing/2014/main" val="3279462520"/>
                    </a:ext>
                  </a:extLst>
                </a:gridCol>
                <a:gridCol w="915590">
                  <a:extLst>
                    <a:ext uri="{9D8B030D-6E8A-4147-A177-3AD203B41FA5}">
                      <a16:colId xmlns:a16="http://schemas.microsoft.com/office/drawing/2014/main" val="2931481304"/>
                    </a:ext>
                  </a:extLst>
                </a:gridCol>
                <a:gridCol w="915590">
                  <a:extLst>
                    <a:ext uri="{9D8B030D-6E8A-4147-A177-3AD203B41FA5}">
                      <a16:colId xmlns:a16="http://schemas.microsoft.com/office/drawing/2014/main" val="1258615337"/>
                    </a:ext>
                  </a:extLst>
                </a:gridCol>
                <a:gridCol w="915590">
                  <a:extLst>
                    <a:ext uri="{9D8B030D-6E8A-4147-A177-3AD203B41FA5}">
                      <a16:colId xmlns:a16="http://schemas.microsoft.com/office/drawing/2014/main" val="3285960174"/>
                    </a:ext>
                  </a:extLst>
                </a:gridCol>
                <a:gridCol w="915590">
                  <a:extLst>
                    <a:ext uri="{9D8B030D-6E8A-4147-A177-3AD203B41FA5}">
                      <a16:colId xmlns:a16="http://schemas.microsoft.com/office/drawing/2014/main" val="1277167154"/>
                    </a:ext>
                  </a:extLst>
                </a:gridCol>
                <a:gridCol w="915590">
                  <a:extLst>
                    <a:ext uri="{9D8B030D-6E8A-4147-A177-3AD203B41FA5}">
                      <a16:colId xmlns:a16="http://schemas.microsoft.com/office/drawing/2014/main" val="440957063"/>
                    </a:ext>
                  </a:extLst>
                </a:gridCol>
                <a:gridCol w="915590">
                  <a:extLst>
                    <a:ext uri="{9D8B030D-6E8A-4147-A177-3AD203B41FA5}">
                      <a16:colId xmlns:a16="http://schemas.microsoft.com/office/drawing/2014/main" val="3842120735"/>
                    </a:ext>
                  </a:extLst>
                </a:gridCol>
              </a:tblGrid>
              <a:tr h="265841">
                <a:tc>
                  <a:txBody>
                    <a:bodyPr/>
                    <a:lstStyle/>
                    <a:p>
                      <a:pPr algn="ctr"/>
                      <a:endParaRPr lang="en-US" b="1" dirty="0"/>
                    </a:p>
                  </a:txBody>
                  <a:tcPr/>
                </a:tc>
                <a:tc>
                  <a:txBody>
                    <a:bodyPr/>
                    <a:lstStyle/>
                    <a:p>
                      <a:pPr algn="ctr"/>
                      <a:r>
                        <a:rPr lang="en-US" b="1" dirty="0"/>
                        <a:t>A</a:t>
                      </a:r>
                    </a:p>
                  </a:txBody>
                  <a:tcPr/>
                </a:tc>
                <a:tc>
                  <a:txBody>
                    <a:bodyPr/>
                    <a:lstStyle/>
                    <a:p>
                      <a:pPr algn="ctr"/>
                      <a:r>
                        <a:rPr lang="en-US" b="1" dirty="0"/>
                        <a:t>C</a:t>
                      </a:r>
                    </a:p>
                  </a:txBody>
                  <a:tcPr/>
                </a:tc>
                <a:tc>
                  <a:txBody>
                    <a:bodyPr/>
                    <a:lstStyle/>
                    <a:p>
                      <a:pPr algn="ctr"/>
                      <a:r>
                        <a:rPr lang="en-US" b="1" dirty="0"/>
                        <a:t>D</a:t>
                      </a:r>
                    </a:p>
                  </a:txBody>
                  <a:tcPr/>
                </a:tc>
                <a:tc>
                  <a:txBody>
                    <a:bodyPr/>
                    <a:lstStyle/>
                    <a:p>
                      <a:pPr algn="ctr"/>
                      <a:r>
                        <a:rPr lang="en-US" b="1" dirty="0"/>
                        <a:t>B</a:t>
                      </a:r>
                    </a:p>
                  </a:txBody>
                  <a:tcPr/>
                </a:tc>
                <a:tc>
                  <a:txBody>
                    <a:bodyPr/>
                    <a:lstStyle/>
                    <a:p>
                      <a:pPr algn="ctr"/>
                      <a:r>
                        <a:rPr lang="en-US" b="1" dirty="0"/>
                        <a:t>E</a:t>
                      </a:r>
                    </a:p>
                  </a:txBody>
                  <a:tcPr/>
                </a:tc>
                <a:tc>
                  <a:txBody>
                    <a:bodyPr/>
                    <a:lstStyle/>
                    <a:p>
                      <a:pPr algn="ctr"/>
                      <a:r>
                        <a:rPr lang="en-US" b="1" dirty="0"/>
                        <a:t>F</a:t>
                      </a:r>
                    </a:p>
                  </a:txBody>
                  <a:tcPr/>
                </a:tc>
                <a:tc>
                  <a:txBody>
                    <a:bodyPr/>
                    <a:lstStyle/>
                    <a:p>
                      <a:pPr algn="ctr"/>
                      <a:r>
                        <a:rPr lang="en-US" b="1" dirty="0">
                          <a:latin typeface="Calibri" panose="020F0502020204030204" pitchFamily="34" charset="0"/>
                          <a:cs typeface="Calibri" panose="020F0502020204030204" pitchFamily="34" charset="0"/>
                        </a:rPr>
                        <a:t>∑</a:t>
                      </a:r>
                      <a:endParaRPr lang="en-US" b="1" dirty="0"/>
                    </a:p>
                  </a:txBody>
                  <a:tcPr/>
                </a:tc>
                <a:extLst>
                  <a:ext uri="{0D108BD9-81ED-4DB2-BD59-A6C34878D82A}">
                    <a16:rowId xmlns:a16="http://schemas.microsoft.com/office/drawing/2014/main" val="1312817511"/>
                  </a:ext>
                </a:extLst>
              </a:tr>
              <a:tr h="370840">
                <a:tc>
                  <a:txBody>
                    <a:bodyPr/>
                    <a:lstStyle/>
                    <a:p>
                      <a:pPr algn="ctr"/>
                      <a:r>
                        <a:rPr lang="en-US" b="1" dirty="0"/>
                        <a:t>A</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b="1" dirty="0"/>
                        <a:t>4</a:t>
                      </a:r>
                    </a:p>
                  </a:txBody>
                  <a:tcPr/>
                </a:tc>
                <a:extLst>
                  <a:ext uri="{0D108BD9-81ED-4DB2-BD59-A6C34878D82A}">
                    <a16:rowId xmlns:a16="http://schemas.microsoft.com/office/drawing/2014/main" val="3212943420"/>
                  </a:ext>
                </a:extLst>
              </a:tr>
              <a:tr h="370840">
                <a:tc>
                  <a:txBody>
                    <a:bodyPr/>
                    <a:lstStyle/>
                    <a:p>
                      <a:pPr algn="ctr"/>
                      <a:r>
                        <a:rPr lang="en-US" b="1" dirty="0"/>
                        <a:t>C</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b="1" dirty="0"/>
                        <a:t>3</a:t>
                      </a:r>
                    </a:p>
                  </a:txBody>
                  <a:tcPr/>
                </a:tc>
                <a:extLst>
                  <a:ext uri="{0D108BD9-81ED-4DB2-BD59-A6C34878D82A}">
                    <a16:rowId xmlns:a16="http://schemas.microsoft.com/office/drawing/2014/main" val="1620683355"/>
                  </a:ext>
                </a:extLst>
              </a:tr>
              <a:tr h="370840">
                <a:tc>
                  <a:txBody>
                    <a:bodyPr/>
                    <a:lstStyle/>
                    <a:p>
                      <a:pPr algn="ctr"/>
                      <a:r>
                        <a:rPr lang="en-US" b="1" dirty="0"/>
                        <a:t>D</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b="1" dirty="0"/>
                        <a:t>3</a:t>
                      </a:r>
                    </a:p>
                  </a:txBody>
                  <a:tcPr/>
                </a:tc>
                <a:extLst>
                  <a:ext uri="{0D108BD9-81ED-4DB2-BD59-A6C34878D82A}">
                    <a16:rowId xmlns:a16="http://schemas.microsoft.com/office/drawing/2014/main" val="3943266511"/>
                  </a:ext>
                </a:extLst>
              </a:tr>
              <a:tr h="370840">
                <a:tc>
                  <a:txBody>
                    <a:bodyPr/>
                    <a:lstStyle/>
                    <a:p>
                      <a:pPr algn="ctr"/>
                      <a:r>
                        <a:rPr lang="en-US" b="1" dirty="0"/>
                        <a:t>B</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b="1" dirty="0"/>
                        <a:t>5</a:t>
                      </a:r>
                    </a:p>
                  </a:txBody>
                  <a:tcPr/>
                </a:tc>
                <a:extLst>
                  <a:ext uri="{0D108BD9-81ED-4DB2-BD59-A6C34878D82A}">
                    <a16:rowId xmlns:a16="http://schemas.microsoft.com/office/drawing/2014/main" val="345315835"/>
                  </a:ext>
                </a:extLst>
              </a:tr>
              <a:tr h="370840">
                <a:tc>
                  <a:txBody>
                    <a:bodyPr/>
                    <a:lstStyle/>
                    <a:p>
                      <a:pPr algn="ctr"/>
                      <a:r>
                        <a:rPr lang="en-US" b="1" dirty="0"/>
                        <a:t>E</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b="1" dirty="0"/>
                        <a:t>2</a:t>
                      </a:r>
                    </a:p>
                  </a:txBody>
                  <a:tcPr/>
                </a:tc>
                <a:extLst>
                  <a:ext uri="{0D108BD9-81ED-4DB2-BD59-A6C34878D82A}">
                    <a16:rowId xmlns:a16="http://schemas.microsoft.com/office/drawing/2014/main" val="1320601021"/>
                  </a:ext>
                </a:extLst>
              </a:tr>
              <a:tr h="370840">
                <a:tc>
                  <a:txBody>
                    <a:bodyPr/>
                    <a:lstStyle/>
                    <a:p>
                      <a:pPr algn="ctr"/>
                      <a:r>
                        <a:rPr lang="en-US" b="1" dirty="0"/>
                        <a:t>F</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b="1" dirty="0"/>
                        <a:t>2</a:t>
                      </a:r>
                    </a:p>
                  </a:txBody>
                  <a:tcPr/>
                </a:tc>
                <a:extLst>
                  <a:ext uri="{0D108BD9-81ED-4DB2-BD59-A6C34878D82A}">
                    <a16:rowId xmlns:a16="http://schemas.microsoft.com/office/drawing/2014/main" val="1625011283"/>
                  </a:ext>
                </a:extLst>
              </a:tr>
            </a:tbl>
          </a:graphicData>
        </a:graphic>
      </p:graphicFrame>
      <p:sp>
        <p:nvSpPr>
          <p:cNvPr id="59" name="Rectangle 58">
            <a:extLst>
              <a:ext uri="{FF2B5EF4-FFF2-40B4-BE49-F238E27FC236}">
                <a16:creationId xmlns:a16="http://schemas.microsoft.com/office/drawing/2014/main" id="{AAAF6680-E04B-4C63-B5F5-959A04ED0D07}"/>
              </a:ext>
            </a:extLst>
          </p:cNvPr>
          <p:cNvSpPr/>
          <p:nvPr/>
        </p:nvSpPr>
        <p:spPr bwMode="gray">
          <a:xfrm>
            <a:off x="4433409" y="4041534"/>
            <a:ext cx="4251793" cy="1742145"/>
          </a:xfrm>
          <a:prstGeom prst="rect">
            <a:avLst/>
          </a:prstGeom>
          <a:solidFill>
            <a:srgbClr val="0070C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60" name="Rectangle 59">
            <a:extLst>
              <a:ext uri="{FF2B5EF4-FFF2-40B4-BE49-F238E27FC236}">
                <a16:creationId xmlns:a16="http://schemas.microsoft.com/office/drawing/2014/main" id="{4F63E797-327B-4B08-9C79-81EEA250A02E}"/>
              </a:ext>
            </a:extLst>
          </p:cNvPr>
          <p:cNvSpPr/>
          <p:nvPr/>
        </p:nvSpPr>
        <p:spPr bwMode="gray">
          <a:xfrm>
            <a:off x="7161292" y="5303421"/>
            <a:ext cx="2690802" cy="1371985"/>
          </a:xfrm>
          <a:prstGeom prst="rect">
            <a:avLst/>
          </a:prstGeom>
          <a:solidFill>
            <a:srgbClr val="00B05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61" name="Arrow: Down 60">
            <a:extLst>
              <a:ext uri="{FF2B5EF4-FFF2-40B4-BE49-F238E27FC236}">
                <a16:creationId xmlns:a16="http://schemas.microsoft.com/office/drawing/2014/main" id="{D66C75E9-F1FA-47D5-BB3D-4686E3240E15}"/>
              </a:ext>
            </a:extLst>
          </p:cNvPr>
          <p:cNvSpPr/>
          <p:nvPr/>
        </p:nvSpPr>
        <p:spPr bwMode="gray">
          <a:xfrm>
            <a:off x="10156893" y="3023114"/>
            <a:ext cx="336062" cy="50045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graphicFrame>
        <p:nvGraphicFramePr>
          <p:cNvPr id="63" name="Chart 62">
            <a:extLst>
              <a:ext uri="{FF2B5EF4-FFF2-40B4-BE49-F238E27FC236}">
                <a16:creationId xmlns:a16="http://schemas.microsoft.com/office/drawing/2014/main" id="{B269CA98-E209-4654-ABE6-0FFF1E14D419}"/>
              </a:ext>
            </a:extLst>
          </p:cNvPr>
          <p:cNvGraphicFramePr>
            <a:graphicFrameLocks/>
          </p:cNvGraphicFramePr>
          <p:nvPr/>
        </p:nvGraphicFramePr>
        <p:xfrm>
          <a:off x="3842650" y="896811"/>
          <a:ext cx="4572000" cy="249621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969527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Graphic spid="63"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60AAA-D67D-4710-BBB6-E88522FBE872}"/>
              </a:ext>
            </a:extLst>
          </p:cNvPr>
          <p:cNvSpPr>
            <a:spLocks noGrp="1"/>
          </p:cNvSpPr>
          <p:nvPr>
            <p:ph type="title"/>
          </p:nvPr>
        </p:nvSpPr>
        <p:spPr/>
        <p:txBody>
          <a:bodyPr/>
          <a:lstStyle/>
          <a:p>
            <a:r>
              <a:rPr lang="en-US" dirty="0"/>
              <a:t>Network Diameter (or geodesic distance)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45E9CC-6E48-40D8-90AD-7CB284F6B0DB}"/>
                  </a:ext>
                </a:extLst>
              </p:cNvPr>
              <p:cNvSpPr>
                <a:spLocks noGrp="1"/>
              </p:cNvSpPr>
              <p:nvPr>
                <p:ph idx="1"/>
              </p:nvPr>
            </p:nvSpPr>
            <p:spPr>
              <a:xfrm>
                <a:off x="478369" y="1031632"/>
                <a:ext cx="11473384" cy="1243930"/>
              </a:xfrm>
            </p:spPr>
            <p:txBody>
              <a:bodyPr/>
              <a:lstStyle/>
              <a:p>
                <a:r>
                  <a:rPr lang="en-US" dirty="0"/>
                  <a:t>Network diameter </a:t>
                </a:r>
                <a14:m>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h</m:t>
                        </m:r>
                      </m:e>
                    </m:acc>
                  </m:oMath>
                </a14:m>
                <a:r>
                  <a:rPr lang="en-US" dirty="0"/>
                  <a:t>: average </a:t>
                </a:r>
                <a:r>
                  <a:rPr lang="en-US" b="1" dirty="0"/>
                  <a:t>shortest path</a:t>
                </a:r>
                <a:r>
                  <a:rPr lang="en-US" dirty="0"/>
                  <a:t> length among all nodes</a:t>
                </a:r>
              </a:p>
              <a:p>
                <a:r>
                  <a:rPr lang="en-US" b="1" dirty="0"/>
                  <a:t>Path</a:t>
                </a:r>
                <a:r>
                  <a:rPr lang="en-US" dirty="0"/>
                  <a:t> is a sequence of nodes that are connected to each other</a:t>
                </a:r>
              </a:p>
              <a:p>
                <a:r>
                  <a:rPr lang="en-US" b="1" dirty="0"/>
                  <a:t>Shortest path </a:t>
                </a:r>
                <a14:m>
                  <m:oMath xmlns:m="http://schemas.openxmlformats.org/officeDocument/2006/math">
                    <m:r>
                      <a:rPr lang="en-US" sz="2400" b="0" i="1" smtClean="0">
                        <a:latin typeface="Cambria Math" panose="02040503050406030204" pitchFamily="18" charset="0"/>
                      </a:rPr>
                      <m:t>h</m:t>
                    </m:r>
                    <m:r>
                      <a:rPr lang="en-US" sz="2400" b="1" i="1" smtClean="0">
                        <a:latin typeface="Cambria Math" panose="02040503050406030204" pitchFamily="18" charset="0"/>
                      </a:rPr>
                      <m:t>:</m:t>
                    </m:r>
                  </m:oMath>
                </a14:m>
                <a:r>
                  <a:rPr lang="en-US" dirty="0"/>
                  <a:t> is the minimal distance between nodes</a:t>
                </a:r>
              </a:p>
            </p:txBody>
          </p:sp>
        </mc:Choice>
        <mc:Fallback xmlns="">
          <p:sp>
            <p:nvSpPr>
              <p:cNvPr id="3" name="Content Placeholder 2">
                <a:extLst>
                  <a:ext uri="{FF2B5EF4-FFF2-40B4-BE49-F238E27FC236}">
                    <a16:creationId xmlns:a16="http://schemas.microsoft.com/office/drawing/2014/main" id="{9045E9CC-6E48-40D8-90AD-7CB284F6B0DB}"/>
                  </a:ext>
                </a:extLst>
              </p:cNvPr>
              <p:cNvSpPr>
                <a:spLocks noGrp="1" noRot="1" noChangeAspect="1" noMove="1" noResize="1" noEditPoints="1" noAdjustHandles="1" noChangeArrowheads="1" noChangeShapeType="1" noTextEdit="1"/>
              </p:cNvSpPr>
              <p:nvPr>
                <p:ph idx="1"/>
              </p:nvPr>
            </p:nvSpPr>
            <p:spPr>
              <a:xfrm>
                <a:off x="478369" y="1031632"/>
                <a:ext cx="11473384" cy="1243930"/>
              </a:xfrm>
              <a:blipFill>
                <a:blip r:embed="rId2"/>
                <a:stretch>
                  <a:fillRect l="-1275" t="-2941" b="-931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E3C30B5-A13C-4FFE-ADCB-141291342EC9}"/>
              </a:ext>
            </a:extLst>
          </p:cNvPr>
          <p:cNvSpPr>
            <a:spLocks noGrp="1"/>
          </p:cNvSpPr>
          <p:nvPr>
            <p:ph type="sldNum" sz="quarter" idx="12"/>
          </p:nvPr>
        </p:nvSpPr>
        <p:spPr/>
        <p:txBody>
          <a:bodyPr/>
          <a:lstStyle/>
          <a:p>
            <a:fld id="{81561042-0DC2-4A04-AA50-F6D44EB20EBA}" type="slidenum">
              <a:rPr lang="en-US" smtClean="0"/>
              <a:t>7</a:t>
            </a:fld>
            <a:endParaRPr lang="en-US"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C9E80E7-D209-43EC-8A11-CEB503E6999C}"/>
                  </a:ext>
                </a:extLst>
              </p:cNvPr>
              <p:cNvSpPr txBox="1"/>
              <p:nvPr/>
            </p:nvSpPr>
            <p:spPr bwMode="gray">
              <a:xfrm>
                <a:off x="1122630" y="2498329"/>
                <a:ext cx="4874486" cy="1617559"/>
              </a:xfrm>
              <a:prstGeom prst="rect">
                <a:avLst/>
              </a:prstGeom>
              <a:noFill/>
            </p:spPr>
            <p:txBody>
              <a:bodyPr wrap="square">
                <a:spAutoFit/>
              </a:bodyPr>
              <a:lstStyle/>
              <a:p>
                <a:endParaRPr lang="en-US" sz="2800" dirty="0"/>
              </a:p>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h</m:t>
                          </m:r>
                        </m:e>
                      </m:acc>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2 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𝐸</m:t>
                              </m:r>
                            </m:e>
                            <m:sub>
                              <m:r>
                                <a:rPr lang="en-US" sz="2800" b="0" i="1" smtClean="0">
                                  <a:latin typeface="Cambria Math" panose="02040503050406030204" pitchFamily="18" charset="0"/>
                                </a:rPr>
                                <m:t>𝑚𝑎𝑥</m:t>
                              </m:r>
                            </m:sub>
                          </m:sSub>
                        </m:den>
                      </m:f>
                      <m:r>
                        <a:rPr lang="en-US" sz="2800" b="0" i="1" smtClean="0">
                          <a:latin typeface="Cambria Math" panose="02040503050406030204" pitchFamily="18" charset="0"/>
                        </a:rPr>
                        <m:t> </m:t>
                      </m:r>
                      <m:nary>
                        <m:naryPr>
                          <m:chr m:val="∑"/>
                          <m:supHide m:val="on"/>
                          <m:ctrlPr>
                            <a:rPr lang="en-US" sz="2800" b="0" i="1" smtClean="0">
                              <a:latin typeface="Cambria Math" panose="02040503050406030204" pitchFamily="18" charset="0"/>
                            </a:rPr>
                          </m:ctrlPr>
                        </m:naryPr>
                        <m:sub>
                          <m:r>
                            <m:rPr>
                              <m:brk m:alnAt="7"/>
                            </m:rP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r>
                            <a:rPr lang="en-US" sz="2800" b="0" i="1" smtClean="0">
                              <a:latin typeface="Cambria Math" panose="02040503050406030204" pitchFamily="18" charset="0"/>
                            </a:rPr>
                            <m:t>≠</m:t>
                          </m:r>
                          <m:r>
                            <a:rPr lang="en-US" sz="2800" b="0" i="1" smtClean="0">
                              <a:latin typeface="Cambria Math" panose="02040503050406030204" pitchFamily="18" charset="0"/>
                            </a:rPr>
                            <m:t>𝑖</m:t>
                          </m:r>
                        </m:sub>
                        <m:sup/>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h</m:t>
                              </m:r>
                            </m:e>
                            <m:sub>
                              <m:r>
                                <a:rPr lang="en-US" sz="2800" b="0" i="1" smtClean="0">
                                  <a:latin typeface="Cambria Math" panose="02040503050406030204" pitchFamily="18" charset="0"/>
                                </a:rPr>
                                <m:t>𝑖𝑗</m:t>
                              </m:r>
                            </m:sub>
                          </m:sSub>
                        </m:e>
                      </m:nary>
                    </m:oMath>
                  </m:oMathPara>
                </a14:m>
                <a:endParaRPr lang="en-US" sz="2800" dirty="0"/>
              </a:p>
            </p:txBody>
          </p:sp>
        </mc:Choice>
        <mc:Fallback xmlns="">
          <p:sp>
            <p:nvSpPr>
              <p:cNvPr id="23" name="TextBox 22">
                <a:extLst>
                  <a:ext uri="{FF2B5EF4-FFF2-40B4-BE49-F238E27FC236}">
                    <a16:creationId xmlns:a16="http://schemas.microsoft.com/office/drawing/2014/main" id="{7C9E80E7-D209-43EC-8A11-CEB503E6999C}"/>
                  </a:ext>
                </a:extLst>
              </p:cNvPr>
              <p:cNvSpPr txBox="1">
                <a:spLocks noRot="1" noChangeAspect="1" noMove="1" noResize="1" noEditPoints="1" noAdjustHandles="1" noChangeArrowheads="1" noChangeShapeType="1" noTextEdit="1"/>
              </p:cNvSpPr>
              <p:nvPr/>
            </p:nvSpPr>
            <p:spPr bwMode="gray">
              <a:xfrm>
                <a:off x="1122630" y="2498329"/>
                <a:ext cx="4874486" cy="161755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BC6D32B-3BDB-4DD7-ACAE-2D7CC071AA75}"/>
                  </a:ext>
                </a:extLst>
              </p:cNvPr>
              <p:cNvSpPr txBox="1"/>
              <p:nvPr/>
            </p:nvSpPr>
            <p:spPr bwMode="gray">
              <a:xfrm>
                <a:off x="10321397" y="4386230"/>
                <a:ext cx="1604213" cy="1421773"/>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𝐴</m:t>
                          </m:r>
                          <m:r>
                            <a:rPr lang="en-US" sz="2000" b="0" i="1" smtClean="0">
                              <a:latin typeface="Cambria Math" panose="02040503050406030204" pitchFamily="18" charset="0"/>
                            </a:rPr>
                            <m:t>,</m:t>
                          </m:r>
                          <m:r>
                            <a:rPr lang="en-US" sz="2000" b="0" i="1" smtClean="0">
                              <a:latin typeface="Cambria Math" panose="02040503050406030204" pitchFamily="18" charset="0"/>
                            </a:rPr>
                            <m:t>𝐹</m:t>
                          </m:r>
                        </m:sub>
                      </m:sSub>
                      <m:r>
                        <a:rPr lang="en-US" sz="2000" b="0" i="1" smtClean="0">
                          <a:latin typeface="Cambria Math" panose="02040503050406030204" pitchFamily="18" charset="0"/>
                        </a:rPr>
                        <m:t>=2</m:t>
                      </m:r>
                    </m:oMath>
                  </m:oMathPara>
                </a14:m>
                <a:endParaRPr lang="en-US" sz="2000" b="0" dirty="0"/>
              </a:p>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𝐹</m:t>
                          </m:r>
                          <m:r>
                            <a:rPr lang="en-US" sz="2000" b="0" i="1" smtClean="0">
                              <a:latin typeface="Cambria Math" panose="02040503050406030204" pitchFamily="18" charset="0"/>
                            </a:rPr>
                            <m:t>,</m:t>
                          </m:r>
                          <m:r>
                            <a:rPr lang="en-US" sz="2000" b="0" i="1" smtClean="0">
                              <a:latin typeface="Cambria Math" panose="02040503050406030204" pitchFamily="18" charset="0"/>
                            </a:rPr>
                            <m:t>𝐴</m:t>
                          </m:r>
                        </m:sub>
                      </m:sSub>
                      <m:r>
                        <a:rPr lang="en-US" sz="2000" b="0" i="1" smtClean="0">
                          <a:latin typeface="Cambria Math" panose="02040503050406030204" pitchFamily="18" charset="0"/>
                        </a:rPr>
                        <m:t>=∞</m:t>
                      </m:r>
                    </m:oMath>
                  </m:oMathPara>
                </a14:m>
                <a:endParaRPr lang="en-US" sz="2000" b="0" dirty="0"/>
              </a:p>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𝐺</m:t>
                          </m:r>
                        </m:sub>
                      </m:sSub>
                      <m:r>
                        <a:rPr lang="en-US" sz="2000" i="1">
                          <a:latin typeface="Cambria Math" panose="02040503050406030204" pitchFamily="18" charset="0"/>
                        </a:rPr>
                        <m:t>=∞</m:t>
                      </m:r>
                    </m:oMath>
                  </m:oMathPara>
                </a14:m>
                <a:endParaRPr lang="en-US" sz="2000" dirty="0"/>
              </a:p>
              <a:p>
                <a:pPr>
                  <a:spcBef>
                    <a:spcPts val="300"/>
                  </a:spcBef>
                  <a:spcAft>
                    <a:spcPts val="300"/>
                  </a:spcAft>
                  <a:buClr>
                    <a:schemeClr val="accent1"/>
                  </a:buClr>
                  <a:buSzPct val="90000"/>
                </a:pPr>
                <a:endParaRPr lang="en-US" sz="2000" b="0" dirty="0"/>
              </a:p>
              <a:p>
                <a:pPr>
                  <a:spcBef>
                    <a:spcPts val="300"/>
                  </a:spcBef>
                  <a:spcAft>
                    <a:spcPts val="300"/>
                  </a:spcAft>
                  <a:buClr>
                    <a:schemeClr val="accent1"/>
                  </a:buClr>
                  <a:buSzPct val="90000"/>
                </a:pPr>
                <a:endParaRPr lang="en-US" sz="2000" b="0" dirty="0"/>
              </a:p>
              <a:p>
                <a:pPr>
                  <a:spcBef>
                    <a:spcPts val="300"/>
                  </a:spcBef>
                  <a:spcAft>
                    <a:spcPts val="300"/>
                  </a:spcAft>
                  <a:buClr>
                    <a:schemeClr val="accent1"/>
                  </a:buClr>
                  <a:buSzPct val="90000"/>
                </a:pPr>
                <a:endParaRPr lang="en-US" sz="2000" dirty="0"/>
              </a:p>
            </p:txBody>
          </p:sp>
        </mc:Choice>
        <mc:Fallback xmlns="">
          <p:sp>
            <p:nvSpPr>
              <p:cNvPr id="24" name="TextBox 23">
                <a:extLst>
                  <a:ext uri="{FF2B5EF4-FFF2-40B4-BE49-F238E27FC236}">
                    <a16:creationId xmlns:a16="http://schemas.microsoft.com/office/drawing/2014/main" id="{9BC6D32B-3BDB-4DD7-ACAE-2D7CC071AA75}"/>
                  </a:ext>
                </a:extLst>
              </p:cNvPr>
              <p:cNvSpPr txBox="1">
                <a:spLocks noRot="1" noChangeAspect="1" noMove="1" noResize="1" noEditPoints="1" noAdjustHandles="1" noChangeArrowheads="1" noChangeShapeType="1" noTextEdit="1"/>
              </p:cNvSpPr>
              <p:nvPr/>
            </p:nvSpPr>
            <p:spPr bwMode="gray">
              <a:xfrm>
                <a:off x="10321397" y="4386230"/>
                <a:ext cx="1604213" cy="1421773"/>
              </a:xfrm>
              <a:prstGeom prst="rect">
                <a:avLst/>
              </a:prstGeom>
              <a:blipFill>
                <a:blip r:embed="rId4"/>
                <a:stretch>
                  <a:fillRect/>
                </a:stretch>
              </a:blipFill>
            </p:spPr>
            <p:txBody>
              <a:bodyPr/>
              <a:lstStyle/>
              <a:p>
                <a:r>
                  <a:rPr lang="en-US">
                    <a:noFill/>
                  </a:rPr>
                  <a:t> </a:t>
                </a:r>
              </a:p>
            </p:txBody>
          </p:sp>
        </mc:Fallback>
      </mc:AlternateContent>
      <p:grpSp>
        <p:nvGrpSpPr>
          <p:cNvPr id="60" name="Group 59">
            <a:extLst>
              <a:ext uri="{FF2B5EF4-FFF2-40B4-BE49-F238E27FC236}">
                <a16:creationId xmlns:a16="http://schemas.microsoft.com/office/drawing/2014/main" id="{A86E60C9-1400-49F2-B38B-9DF981AAF11C}"/>
              </a:ext>
            </a:extLst>
          </p:cNvPr>
          <p:cNvGrpSpPr/>
          <p:nvPr/>
        </p:nvGrpSpPr>
        <p:grpSpPr>
          <a:xfrm>
            <a:off x="8725607" y="2224850"/>
            <a:ext cx="2812113" cy="2018946"/>
            <a:chOff x="8725607" y="2224850"/>
            <a:chExt cx="2812113" cy="2018946"/>
          </a:xfrm>
        </p:grpSpPr>
        <p:grpSp>
          <p:nvGrpSpPr>
            <p:cNvPr id="59" name="Group 58">
              <a:extLst>
                <a:ext uri="{FF2B5EF4-FFF2-40B4-BE49-F238E27FC236}">
                  <a16:creationId xmlns:a16="http://schemas.microsoft.com/office/drawing/2014/main" id="{0D51B627-C023-4947-A529-E0902FAF783D}"/>
                </a:ext>
              </a:extLst>
            </p:cNvPr>
            <p:cNvGrpSpPr/>
            <p:nvPr/>
          </p:nvGrpSpPr>
          <p:grpSpPr>
            <a:xfrm>
              <a:off x="8725607" y="2224850"/>
              <a:ext cx="2128477" cy="2018946"/>
              <a:chOff x="8725607" y="2224850"/>
              <a:chExt cx="2128477" cy="2018946"/>
            </a:xfrm>
          </p:grpSpPr>
          <p:grpSp>
            <p:nvGrpSpPr>
              <p:cNvPr id="5" name="Group 4">
                <a:extLst>
                  <a:ext uri="{FF2B5EF4-FFF2-40B4-BE49-F238E27FC236}">
                    <a16:creationId xmlns:a16="http://schemas.microsoft.com/office/drawing/2014/main" id="{EF88D60C-F7B1-4840-A61F-9B5993697D19}"/>
                  </a:ext>
                </a:extLst>
              </p:cNvPr>
              <p:cNvGrpSpPr/>
              <p:nvPr/>
            </p:nvGrpSpPr>
            <p:grpSpPr>
              <a:xfrm>
                <a:off x="8725607" y="2224850"/>
                <a:ext cx="2128477" cy="2018946"/>
                <a:chOff x="9938188" y="4606083"/>
                <a:chExt cx="2128477" cy="2018946"/>
              </a:xfrm>
            </p:grpSpPr>
            <p:sp>
              <p:nvSpPr>
                <p:cNvPr id="6" name="Oval 5">
                  <a:extLst>
                    <a:ext uri="{FF2B5EF4-FFF2-40B4-BE49-F238E27FC236}">
                      <a16:creationId xmlns:a16="http://schemas.microsoft.com/office/drawing/2014/main" id="{C9D12219-358C-48D9-81E4-9B94C7B9A7EF}"/>
                    </a:ext>
                  </a:extLst>
                </p:cNvPr>
                <p:cNvSpPr/>
                <p:nvPr/>
              </p:nvSpPr>
              <p:spPr bwMode="gray">
                <a:xfrm>
                  <a:off x="9938188" y="5000553"/>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sp>
              <p:nvSpPr>
                <p:cNvPr id="7" name="Oval 6">
                  <a:extLst>
                    <a:ext uri="{FF2B5EF4-FFF2-40B4-BE49-F238E27FC236}">
                      <a16:creationId xmlns:a16="http://schemas.microsoft.com/office/drawing/2014/main" id="{4895BD10-2057-41AF-A741-C39C2DBB4934}"/>
                    </a:ext>
                  </a:extLst>
                </p:cNvPr>
                <p:cNvSpPr/>
                <p:nvPr/>
              </p:nvSpPr>
              <p:spPr bwMode="gray">
                <a:xfrm>
                  <a:off x="9938188" y="5928236"/>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C</a:t>
                  </a:r>
                </a:p>
              </p:txBody>
            </p:sp>
            <p:sp>
              <p:nvSpPr>
                <p:cNvPr id="8" name="Oval 7">
                  <a:extLst>
                    <a:ext uri="{FF2B5EF4-FFF2-40B4-BE49-F238E27FC236}">
                      <a16:creationId xmlns:a16="http://schemas.microsoft.com/office/drawing/2014/main" id="{97802AA5-DB34-4992-916C-6CA32394F4E9}"/>
                    </a:ext>
                  </a:extLst>
                </p:cNvPr>
                <p:cNvSpPr/>
                <p:nvPr/>
              </p:nvSpPr>
              <p:spPr bwMode="gray">
                <a:xfrm>
                  <a:off x="10972096" y="5387317"/>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cxnSp>
              <p:nvCxnSpPr>
                <p:cNvPr id="9" name="Straight Arrow Connector 8">
                  <a:extLst>
                    <a:ext uri="{FF2B5EF4-FFF2-40B4-BE49-F238E27FC236}">
                      <a16:creationId xmlns:a16="http://schemas.microsoft.com/office/drawing/2014/main" id="{980FB6C9-79B8-4720-9278-98C3721106A2}"/>
                    </a:ext>
                  </a:extLst>
                </p:cNvPr>
                <p:cNvCxnSpPr>
                  <a:cxnSpLocks/>
                  <a:stCxn id="6" idx="6"/>
                  <a:endCxn id="8" idx="1"/>
                </p:cNvCxnSpPr>
                <p:nvPr/>
              </p:nvCxnSpPr>
              <p:spPr bwMode="gray">
                <a:xfrm>
                  <a:off x="10352404" y="5207661"/>
                  <a:ext cx="680353" cy="240317"/>
                </a:xfrm>
                <a:prstGeom prst="straightConnector1">
                  <a:avLst/>
                </a:prstGeom>
                <a:ln w="28575">
                  <a:solidFill>
                    <a:srgbClr val="0070C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DFF6535A-2DC5-45B5-92EA-15DE5554F061}"/>
                    </a:ext>
                  </a:extLst>
                </p:cNvPr>
                <p:cNvCxnSpPr>
                  <a:cxnSpLocks/>
                  <a:stCxn id="6" idx="4"/>
                  <a:endCxn id="7" idx="0"/>
                </p:cNvCxnSpPr>
                <p:nvPr/>
              </p:nvCxnSpPr>
              <p:spPr bwMode="gray">
                <a:xfrm>
                  <a:off x="10145296" y="5414769"/>
                  <a:ext cx="0" cy="513467"/>
                </a:xfrm>
                <a:prstGeom prst="straightConnector1">
                  <a:avLst/>
                </a:prstGeom>
                <a:ln w="28575">
                  <a:solidFill>
                    <a:srgbClr val="0070C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AC98E6D5-52C2-4E9D-A1A7-E52DF3329B54}"/>
                    </a:ext>
                  </a:extLst>
                </p:cNvPr>
                <p:cNvCxnSpPr>
                  <a:cxnSpLocks/>
                  <a:stCxn id="7" idx="6"/>
                  <a:endCxn id="8" idx="3"/>
                </p:cNvCxnSpPr>
                <p:nvPr/>
              </p:nvCxnSpPr>
              <p:spPr bwMode="gray">
                <a:xfrm flipV="1">
                  <a:off x="10352404" y="5740872"/>
                  <a:ext cx="680353" cy="394472"/>
                </a:xfrm>
                <a:prstGeom prst="straightConnector1">
                  <a:avLst/>
                </a:prstGeom>
                <a:ln w="28575">
                  <a:solidFill>
                    <a:srgbClr val="0070C0"/>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11BF103E-3A42-4BD2-BE3F-1375939F737A}"/>
                    </a:ext>
                  </a:extLst>
                </p:cNvPr>
                <p:cNvSpPr/>
                <p:nvPr/>
              </p:nvSpPr>
              <p:spPr bwMode="gray">
                <a:xfrm>
                  <a:off x="11214165" y="6210813"/>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D</a:t>
                  </a:r>
                </a:p>
              </p:txBody>
            </p:sp>
            <p:cxnSp>
              <p:nvCxnSpPr>
                <p:cNvPr id="13" name="Straight Arrow Connector 12">
                  <a:extLst>
                    <a:ext uri="{FF2B5EF4-FFF2-40B4-BE49-F238E27FC236}">
                      <a16:creationId xmlns:a16="http://schemas.microsoft.com/office/drawing/2014/main" id="{DB15F5A1-96CB-4B56-AA36-F03C74B6D6F1}"/>
                    </a:ext>
                  </a:extLst>
                </p:cNvPr>
                <p:cNvCxnSpPr>
                  <a:cxnSpLocks/>
                  <a:stCxn id="8" idx="5"/>
                  <a:endCxn id="12" idx="0"/>
                </p:cNvCxnSpPr>
                <p:nvPr/>
              </p:nvCxnSpPr>
              <p:spPr bwMode="gray">
                <a:xfrm>
                  <a:off x="11325651" y="5740872"/>
                  <a:ext cx="95622" cy="469941"/>
                </a:xfrm>
                <a:prstGeom prst="straightConnector1">
                  <a:avLst/>
                </a:prstGeom>
                <a:ln w="28575">
                  <a:solidFill>
                    <a:srgbClr val="0070C0"/>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4" name="Oval 13">
                  <a:extLst>
                    <a:ext uri="{FF2B5EF4-FFF2-40B4-BE49-F238E27FC236}">
                      <a16:creationId xmlns:a16="http://schemas.microsoft.com/office/drawing/2014/main" id="{0C2CD467-1B76-43EA-8277-22B926027EF4}"/>
                    </a:ext>
                  </a:extLst>
                </p:cNvPr>
                <p:cNvSpPr/>
                <p:nvPr/>
              </p:nvSpPr>
              <p:spPr bwMode="gray">
                <a:xfrm>
                  <a:off x="11053577" y="4606083"/>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E</a:t>
                  </a:r>
                </a:p>
              </p:txBody>
            </p:sp>
            <p:sp>
              <p:nvSpPr>
                <p:cNvPr id="15" name="Oval 14">
                  <a:extLst>
                    <a:ext uri="{FF2B5EF4-FFF2-40B4-BE49-F238E27FC236}">
                      <a16:creationId xmlns:a16="http://schemas.microsoft.com/office/drawing/2014/main" id="{CFD8354C-65FE-40B8-8039-1BAE0B56ACEF}"/>
                    </a:ext>
                  </a:extLst>
                </p:cNvPr>
                <p:cNvSpPr/>
                <p:nvPr/>
              </p:nvSpPr>
              <p:spPr bwMode="gray">
                <a:xfrm>
                  <a:off x="11652449" y="5207661"/>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F</a:t>
                  </a:r>
                </a:p>
              </p:txBody>
            </p:sp>
            <p:cxnSp>
              <p:nvCxnSpPr>
                <p:cNvPr id="16" name="Straight Arrow Connector 15">
                  <a:extLst>
                    <a:ext uri="{FF2B5EF4-FFF2-40B4-BE49-F238E27FC236}">
                      <a16:creationId xmlns:a16="http://schemas.microsoft.com/office/drawing/2014/main" id="{391463F0-889D-41A4-A320-F67F7397F0BB}"/>
                    </a:ext>
                  </a:extLst>
                </p:cNvPr>
                <p:cNvCxnSpPr>
                  <a:cxnSpLocks/>
                  <a:stCxn id="8" idx="0"/>
                  <a:endCxn id="14" idx="4"/>
                </p:cNvCxnSpPr>
                <p:nvPr/>
              </p:nvCxnSpPr>
              <p:spPr bwMode="gray">
                <a:xfrm flipV="1">
                  <a:off x="11179204" y="5020299"/>
                  <a:ext cx="81481" cy="367018"/>
                </a:xfrm>
                <a:prstGeom prst="straightConnector1">
                  <a:avLst/>
                </a:prstGeom>
                <a:ln w="28575">
                  <a:solidFill>
                    <a:srgbClr val="00B05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F38C54DC-9B3C-4BCC-BC85-1DE67E10C2D5}"/>
                    </a:ext>
                  </a:extLst>
                </p:cNvPr>
                <p:cNvCxnSpPr>
                  <a:cxnSpLocks/>
                  <a:stCxn id="8" idx="7"/>
                  <a:endCxn id="15" idx="2"/>
                </p:cNvCxnSpPr>
                <p:nvPr/>
              </p:nvCxnSpPr>
              <p:spPr bwMode="gray">
                <a:xfrm flipV="1">
                  <a:off x="11325651" y="5414769"/>
                  <a:ext cx="326798" cy="33209"/>
                </a:xfrm>
                <a:prstGeom prst="straightConnector1">
                  <a:avLst/>
                </a:prstGeom>
                <a:ln w="28575">
                  <a:solidFill>
                    <a:srgbClr val="00B05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A6E30603-2ECF-4417-8F73-44F2F1672371}"/>
                    </a:ext>
                  </a:extLst>
                </p:cNvPr>
                <p:cNvCxnSpPr>
                  <a:cxnSpLocks/>
                  <a:stCxn id="14" idx="5"/>
                  <a:endCxn id="15" idx="1"/>
                </p:cNvCxnSpPr>
                <p:nvPr/>
              </p:nvCxnSpPr>
              <p:spPr bwMode="gray">
                <a:xfrm>
                  <a:off x="11407132" y="4959638"/>
                  <a:ext cx="305978" cy="308684"/>
                </a:xfrm>
                <a:prstGeom prst="straightConnector1">
                  <a:avLst/>
                </a:prstGeom>
                <a:ln w="28575">
                  <a:solidFill>
                    <a:srgbClr val="00B05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E5D3641C-31A1-4BEF-8C03-B40AD3352A66}"/>
                    </a:ext>
                  </a:extLst>
                </p:cNvPr>
                <p:cNvCxnSpPr>
                  <a:cxnSpLocks/>
                  <a:stCxn id="7" idx="5"/>
                  <a:endCxn id="12" idx="2"/>
                </p:cNvCxnSpPr>
                <p:nvPr/>
              </p:nvCxnSpPr>
              <p:spPr bwMode="gray">
                <a:xfrm>
                  <a:off x="10291743" y="6281791"/>
                  <a:ext cx="922422" cy="136130"/>
                </a:xfrm>
                <a:prstGeom prst="straightConnector1">
                  <a:avLst/>
                </a:prstGeom>
                <a:ln w="28575">
                  <a:solidFill>
                    <a:srgbClr val="0070C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347B0A47-AE5A-4DB4-9265-BE7C93293A4D}"/>
                    </a:ext>
                  </a:extLst>
                </p:cNvPr>
                <p:cNvCxnSpPr>
                  <a:cxnSpLocks/>
                  <a:stCxn id="6" idx="5"/>
                  <a:endCxn id="12" idx="1"/>
                </p:cNvCxnSpPr>
                <p:nvPr/>
              </p:nvCxnSpPr>
              <p:spPr bwMode="gray">
                <a:xfrm>
                  <a:off x="10291743" y="5354108"/>
                  <a:ext cx="983083" cy="917366"/>
                </a:xfrm>
                <a:prstGeom prst="straightConnector1">
                  <a:avLst/>
                </a:prstGeom>
                <a:ln w="28575">
                  <a:solidFill>
                    <a:srgbClr val="0070C0"/>
                  </a:solidFill>
                  <a:headEnd type="none" w="med" len="med"/>
                  <a:tailEnd type="arrow" w="med" len="med"/>
                </a:ln>
              </p:spPr>
              <p:style>
                <a:lnRef idx="1">
                  <a:schemeClr val="dk1"/>
                </a:lnRef>
                <a:fillRef idx="0">
                  <a:schemeClr val="dk1"/>
                </a:fillRef>
                <a:effectRef idx="0">
                  <a:schemeClr val="dk1"/>
                </a:effectRef>
                <a:fontRef idx="minor">
                  <a:schemeClr val="tx1"/>
                </a:fontRef>
              </p:style>
            </p:cxnSp>
          </p:grpSp>
          <p:cxnSp>
            <p:nvCxnSpPr>
              <p:cNvPr id="21" name="Connector: Elbow 20">
                <a:extLst>
                  <a:ext uri="{FF2B5EF4-FFF2-40B4-BE49-F238E27FC236}">
                    <a16:creationId xmlns:a16="http://schemas.microsoft.com/office/drawing/2014/main" id="{39EAB872-65D1-40BC-8602-C532E28DE5D0}"/>
                  </a:ext>
                </a:extLst>
              </p:cNvPr>
              <p:cNvCxnSpPr>
                <a:cxnSpLocks/>
                <a:stCxn id="6" idx="1"/>
                <a:endCxn id="6" idx="7"/>
              </p:cNvCxnSpPr>
              <p:nvPr/>
            </p:nvCxnSpPr>
            <p:spPr bwMode="gray">
              <a:xfrm rot="5400000" flipH="1" flipV="1">
                <a:off x="8932715" y="2533534"/>
                <a:ext cx="12700" cy="292894"/>
              </a:xfrm>
              <a:prstGeom prst="bentConnector3">
                <a:avLst>
                  <a:gd name="adj1" fmla="val 2277646"/>
                </a:avLst>
              </a:prstGeom>
              <a:ln w="19050">
                <a:solidFill>
                  <a:srgbClr val="0070C0"/>
                </a:solidFill>
                <a:headEnd type="none" w="med" len="med"/>
                <a:tailEnd type="arrow" w="med" len="med"/>
              </a:ln>
            </p:spPr>
            <p:style>
              <a:lnRef idx="1">
                <a:schemeClr val="dk1"/>
              </a:lnRef>
              <a:fillRef idx="0">
                <a:schemeClr val="dk1"/>
              </a:fillRef>
              <a:effectRef idx="0">
                <a:schemeClr val="dk1"/>
              </a:effectRef>
              <a:fontRef idx="minor">
                <a:schemeClr val="tx1"/>
              </a:fontRef>
            </p:style>
          </p:cxnSp>
        </p:grpSp>
        <p:grpSp>
          <p:nvGrpSpPr>
            <p:cNvPr id="37" name="Group 36">
              <a:extLst>
                <a:ext uri="{FF2B5EF4-FFF2-40B4-BE49-F238E27FC236}">
                  <a16:creationId xmlns:a16="http://schemas.microsoft.com/office/drawing/2014/main" id="{4445B039-6020-43F7-89ED-FD7E263B7444}"/>
                </a:ext>
              </a:extLst>
            </p:cNvPr>
            <p:cNvGrpSpPr/>
            <p:nvPr/>
          </p:nvGrpSpPr>
          <p:grpSpPr>
            <a:xfrm>
              <a:off x="10584382" y="3100299"/>
              <a:ext cx="953338" cy="960684"/>
              <a:chOff x="10584382" y="3100299"/>
              <a:chExt cx="953338" cy="960684"/>
            </a:xfrm>
          </p:grpSpPr>
          <p:sp>
            <p:nvSpPr>
              <p:cNvPr id="26" name="Oval 25">
                <a:extLst>
                  <a:ext uri="{FF2B5EF4-FFF2-40B4-BE49-F238E27FC236}">
                    <a16:creationId xmlns:a16="http://schemas.microsoft.com/office/drawing/2014/main" id="{1FBB1AC8-7F5D-49BB-B863-6EA5FC9A5938}"/>
                  </a:ext>
                </a:extLst>
              </p:cNvPr>
              <p:cNvSpPr/>
              <p:nvPr/>
            </p:nvSpPr>
            <p:spPr bwMode="gray">
              <a:xfrm>
                <a:off x="10584382" y="3646767"/>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G</a:t>
                </a:r>
              </a:p>
            </p:txBody>
          </p:sp>
          <p:sp>
            <p:nvSpPr>
              <p:cNvPr id="28" name="Oval 27">
                <a:extLst>
                  <a:ext uri="{FF2B5EF4-FFF2-40B4-BE49-F238E27FC236}">
                    <a16:creationId xmlns:a16="http://schemas.microsoft.com/office/drawing/2014/main" id="{9598D4E2-F368-421E-A85A-F47E37B3164D}"/>
                  </a:ext>
                </a:extLst>
              </p:cNvPr>
              <p:cNvSpPr/>
              <p:nvPr/>
            </p:nvSpPr>
            <p:spPr bwMode="gray">
              <a:xfrm>
                <a:off x="11123504" y="3100299"/>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H</a:t>
                </a:r>
              </a:p>
            </p:txBody>
          </p:sp>
          <p:cxnSp>
            <p:nvCxnSpPr>
              <p:cNvPr id="29" name="Straight Arrow Connector 28">
                <a:extLst>
                  <a:ext uri="{FF2B5EF4-FFF2-40B4-BE49-F238E27FC236}">
                    <a16:creationId xmlns:a16="http://schemas.microsoft.com/office/drawing/2014/main" id="{332C533E-A87B-4407-8C4C-24328655C40A}"/>
                  </a:ext>
                </a:extLst>
              </p:cNvPr>
              <p:cNvCxnSpPr>
                <a:cxnSpLocks/>
                <a:stCxn id="26" idx="7"/>
                <a:endCxn id="28" idx="3"/>
              </p:cNvCxnSpPr>
              <p:nvPr/>
            </p:nvCxnSpPr>
            <p:spPr bwMode="gray">
              <a:xfrm flipV="1">
                <a:off x="10937937" y="3453854"/>
                <a:ext cx="246228" cy="253574"/>
              </a:xfrm>
              <a:prstGeom prst="straightConnector1">
                <a:avLst/>
              </a:prstGeom>
              <a:ln w="28575">
                <a:solidFill>
                  <a:schemeClr val="accent1"/>
                </a:solidFill>
                <a:headEnd type="none" w="med" len="med"/>
                <a:tailEnd type="arrow" w="med" len="med"/>
              </a:ln>
            </p:spPr>
            <p:style>
              <a:lnRef idx="1">
                <a:schemeClr val="dk1"/>
              </a:lnRef>
              <a:fillRef idx="0">
                <a:schemeClr val="dk1"/>
              </a:fillRef>
              <a:effectRef idx="0">
                <a:schemeClr val="dk1"/>
              </a:effectRef>
              <a:fontRef idx="minor">
                <a:schemeClr val="tx1"/>
              </a:fontRef>
            </p:style>
          </p:cxnSp>
        </p:grpSp>
      </p:gr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CB3571B-BE97-4404-B896-873E16701BAA}"/>
                  </a:ext>
                </a:extLst>
              </p:cNvPr>
              <p:cNvSpPr txBox="1"/>
              <p:nvPr/>
            </p:nvSpPr>
            <p:spPr bwMode="gray">
              <a:xfrm>
                <a:off x="332334" y="4441610"/>
                <a:ext cx="3814153" cy="872034"/>
              </a:xfrm>
              <a:prstGeom prst="rect">
                <a:avLst/>
              </a:prstGeom>
              <a:noFill/>
            </p:spPr>
            <p:txBody>
              <a:bodyPr wrap="square">
                <a:spAutoFit/>
              </a:bodyPr>
              <a:lstStyle/>
              <a:p>
                <a:r>
                  <a:rPr lang="en-US" sz="1600" dirty="0"/>
                  <a:t>Maximum number of edges: </a:t>
                </a:r>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E</m:t>
                          </m:r>
                        </m:e>
                        <m:sub>
                          <m:r>
                            <m:rPr>
                              <m:sty m:val="p"/>
                            </m:rPr>
                            <a:rPr lang="en-US" sz="1800" b="0" i="0" smtClean="0">
                              <a:latin typeface="Cambria Math" panose="02040503050406030204" pitchFamily="18" charset="0"/>
                            </a:rPr>
                            <m:t>max</m:t>
                          </m:r>
                        </m:sub>
                      </m:sSub>
                      <m:r>
                        <a:rPr lang="en-US" sz="1800" b="0" i="0" smtClean="0">
                          <a:latin typeface="Cambria Math" panose="02040503050406030204" pitchFamily="18" charset="0"/>
                        </a:rPr>
                        <m:t>=</m:t>
                      </m:r>
                      <m:d>
                        <m:dPr>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𝑁</m:t>
                              </m:r>
                            </m:e>
                            <m:e>
                              <m:r>
                                <a:rPr lang="en-US" sz="1800" b="0" i="1" smtClean="0">
                                  <a:latin typeface="Cambria Math" panose="02040503050406030204" pitchFamily="18" charset="0"/>
                                </a:rPr>
                                <m:t>2</m:t>
                              </m:r>
                            </m:e>
                          </m:eqArr>
                        </m:e>
                      </m:d>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𝑁</m:t>
                          </m:r>
                          <m:r>
                            <a:rPr lang="en-US" sz="1800" b="0" i="1" smtClean="0">
                              <a:latin typeface="Cambria Math" panose="02040503050406030204" pitchFamily="18" charset="0"/>
                            </a:rPr>
                            <m:t>(</m:t>
                          </m:r>
                          <m:r>
                            <a:rPr lang="en-US" sz="1800" b="0" i="1" smtClean="0">
                              <a:latin typeface="Cambria Math" panose="02040503050406030204" pitchFamily="18" charset="0"/>
                            </a:rPr>
                            <m:t>𝑁</m:t>
                          </m:r>
                          <m:r>
                            <a:rPr lang="en-US" sz="1800" b="0" i="1" smtClean="0">
                              <a:latin typeface="Cambria Math" panose="02040503050406030204" pitchFamily="18" charset="0"/>
                            </a:rPr>
                            <m:t>−1)</m:t>
                          </m:r>
                        </m:num>
                        <m:den>
                          <m:r>
                            <a:rPr lang="en-US" sz="1800" b="0" i="1" smtClean="0">
                              <a:latin typeface="Cambria Math" panose="02040503050406030204" pitchFamily="18" charset="0"/>
                            </a:rPr>
                            <m:t>2</m:t>
                          </m:r>
                        </m:den>
                      </m:f>
                    </m:oMath>
                  </m:oMathPara>
                </a14:m>
                <a:endParaRPr lang="en-US" dirty="0"/>
              </a:p>
            </p:txBody>
          </p:sp>
        </mc:Choice>
        <mc:Fallback xmlns="">
          <p:sp>
            <p:nvSpPr>
              <p:cNvPr id="62" name="TextBox 61">
                <a:extLst>
                  <a:ext uri="{FF2B5EF4-FFF2-40B4-BE49-F238E27FC236}">
                    <a16:creationId xmlns:a16="http://schemas.microsoft.com/office/drawing/2014/main" id="{0CB3571B-BE97-4404-B896-873E16701BAA}"/>
                  </a:ext>
                </a:extLst>
              </p:cNvPr>
              <p:cNvSpPr txBox="1">
                <a:spLocks noRot="1" noChangeAspect="1" noMove="1" noResize="1" noEditPoints="1" noAdjustHandles="1" noChangeArrowheads="1" noChangeShapeType="1" noTextEdit="1"/>
              </p:cNvSpPr>
              <p:nvPr/>
            </p:nvSpPr>
            <p:spPr bwMode="gray">
              <a:xfrm>
                <a:off x="332334" y="4441610"/>
                <a:ext cx="3814153" cy="872034"/>
              </a:xfrm>
              <a:prstGeom prst="rect">
                <a:avLst/>
              </a:prstGeom>
              <a:blipFill>
                <a:blip r:embed="rId5"/>
                <a:stretch>
                  <a:fillRect l="-960" t="-2098"/>
                </a:stretch>
              </a:blipFill>
            </p:spPr>
            <p:txBody>
              <a:bodyPr/>
              <a:lstStyle/>
              <a:p>
                <a:r>
                  <a:rPr lang="en-US">
                    <a:noFill/>
                  </a:rPr>
                  <a:t> </a:t>
                </a:r>
              </a:p>
            </p:txBody>
          </p:sp>
        </mc:Fallback>
      </mc:AlternateContent>
      <p:cxnSp>
        <p:nvCxnSpPr>
          <p:cNvPr id="64" name="Connector: Elbow 63">
            <a:extLst>
              <a:ext uri="{FF2B5EF4-FFF2-40B4-BE49-F238E27FC236}">
                <a16:creationId xmlns:a16="http://schemas.microsoft.com/office/drawing/2014/main" id="{69A22172-0F63-4C2A-9446-24F307684E2F}"/>
              </a:ext>
            </a:extLst>
          </p:cNvPr>
          <p:cNvCxnSpPr>
            <a:cxnSpLocks/>
            <a:stCxn id="68" idx="2"/>
            <a:endCxn id="62" idx="0"/>
          </p:cNvCxnSpPr>
          <p:nvPr/>
        </p:nvCxnSpPr>
        <p:spPr bwMode="gray">
          <a:xfrm rot="5400000">
            <a:off x="2656452" y="3619648"/>
            <a:ext cx="404921" cy="1239002"/>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C0F2684A-E68B-49C1-A567-EE1C29DE0FEA}"/>
              </a:ext>
            </a:extLst>
          </p:cNvPr>
          <p:cNvSpPr/>
          <p:nvPr/>
        </p:nvSpPr>
        <p:spPr bwMode="gray">
          <a:xfrm>
            <a:off x="3235852" y="3942411"/>
            <a:ext cx="485122" cy="942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72" name="Connector: Elbow 71">
            <a:extLst>
              <a:ext uri="{FF2B5EF4-FFF2-40B4-BE49-F238E27FC236}">
                <a16:creationId xmlns:a16="http://schemas.microsoft.com/office/drawing/2014/main" id="{72E49E60-EBE2-4183-B8E8-16F93BECC3E9}"/>
              </a:ext>
            </a:extLst>
          </p:cNvPr>
          <p:cNvCxnSpPr>
            <a:cxnSpLocks/>
            <a:stCxn id="74" idx="2"/>
            <a:endCxn id="80" idx="0"/>
          </p:cNvCxnSpPr>
          <p:nvPr/>
        </p:nvCxnSpPr>
        <p:spPr bwMode="gray">
          <a:xfrm rot="16200000" flipH="1">
            <a:off x="5250703" y="3354083"/>
            <a:ext cx="806153" cy="1630328"/>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40CBB46B-01B2-445D-99BC-607790E5B714}"/>
              </a:ext>
            </a:extLst>
          </p:cNvPr>
          <p:cNvSpPr/>
          <p:nvPr/>
        </p:nvSpPr>
        <p:spPr bwMode="gray">
          <a:xfrm>
            <a:off x="4596054" y="3671893"/>
            <a:ext cx="485122" cy="942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14B6BE3E-2D73-43AC-9C6C-C89D8B805CEC}"/>
                  </a:ext>
                </a:extLst>
              </p:cNvPr>
              <p:cNvSpPr txBox="1"/>
              <p:nvPr/>
            </p:nvSpPr>
            <p:spPr bwMode="gray">
              <a:xfrm>
                <a:off x="5081176" y="4572324"/>
                <a:ext cx="2775533" cy="610605"/>
              </a:xfrm>
              <a:prstGeom prst="rect">
                <a:avLst/>
              </a:prstGeom>
              <a:noFill/>
            </p:spPr>
            <p:txBody>
              <a:bodyPr wrap="square">
                <a:spAutoFit/>
              </a:bodyPr>
              <a:lstStyle/>
              <a:p>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h</m:t>
                        </m:r>
                      </m:e>
                      <m:sub>
                        <m:r>
                          <m:rPr>
                            <m:sty m:val="p"/>
                          </m:rPr>
                          <a:rPr lang="en-US" sz="1600" b="0" i="0" smtClean="0">
                            <a:latin typeface="Cambria Math" panose="02040503050406030204" pitchFamily="18" charset="0"/>
                          </a:rPr>
                          <m:t>i</m:t>
                        </m:r>
                        <m:r>
                          <a:rPr lang="en-US" sz="1600" b="0" i="0" smtClean="0">
                            <a:latin typeface="Cambria Math" panose="02040503050406030204" pitchFamily="18" charset="0"/>
                          </a:rPr>
                          <m:t>,</m:t>
                        </m:r>
                        <m:r>
                          <m:rPr>
                            <m:sty m:val="p"/>
                          </m:rPr>
                          <a:rPr lang="en-US" sz="1600" b="0" i="0" smtClean="0">
                            <a:latin typeface="Cambria Math" panose="02040503050406030204" pitchFamily="18" charset="0"/>
                          </a:rPr>
                          <m:t>j</m:t>
                        </m:r>
                        <m:r>
                          <a:rPr lang="en-US" sz="1600" b="0" i="0" smtClean="0">
                            <a:latin typeface="Cambria Math" panose="02040503050406030204" pitchFamily="18" charset="0"/>
                          </a:rPr>
                          <m:t> </m:t>
                        </m:r>
                      </m:sub>
                    </m:sSub>
                    <m:r>
                      <a:rPr lang="en-US" sz="1600" b="0" i="1" smtClean="0">
                        <a:latin typeface="Cambria Math" panose="02040503050406030204" pitchFamily="18" charset="0"/>
                      </a:rPr>
                      <m:t> </m:t>
                    </m:r>
                  </m:oMath>
                </a14:m>
                <a:r>
                  <a:rPr lang="en-US" sz="1600" dirty="0"/>
                  <a:t>is the distance between nodes </a:t>
                </a:r>
                <a:r>
                  <a:rPr lang="en-US" sz="1600" i="1" dirty="0" err="1"/>
                  <a:t>i</a:t>
                </a:r>
                <a:r>
                  <a:rPr lang="en-US" sz="1600" dirty="0"/>
                  <a:t> and </a:t>
                </a:r>
                <a:r>
                  <a:rPr lang="en-US" sz="1600" i="1" dirty="0"/>
                  <a:t>j</a:t>
                </a:r>
                <a:endParaRPr lang="en-US" dirty="0"/>
              </a:p>
            </p:txBody>
          </p:sp>
        </mc:Choice>
        <mc:Fallback xmlns="">
          <p:sp>
            <p:nvSpPr>
              <p:cNvPr id="80" name="TextBox 79">
                <a:extLst>
                  <a:ext uri="{FF2B5EF4-FFF2-40B4-BE49-F238E27FC236}">
                    <a16:creationId xmlns:a16="http://schemas.microsoft.com/office/drawing/2014/main" id="{14B6BE3E-2D73-43AC-9C6C-C89D8B805CEC}"/>
                  </a:ext>
                </a:extLst>
              </p:cNvPr>
              <p:cNvSpPr txBox="1">
                <a:spLocks noRot="1" noChangeAspect="1" noMove="1" noResize="1" noEditPoints="1" noAdjustHandles="1" noChangeArrowheads="1" noChangeShapeType="1" noTextEdit="1"/>
              </p:cNvSpPr>
              <p:nvPr/>
            </p:nvSpPr>
            <p:spPr bwMode="gray">
              <a:xfrm>
                <a:off x="5081176" y="4572324"/>
                <a:ext cx="2775533" cy="610605"/>
              </a:xfrm>
              <a:prstGeom prst="rect">
                <a:avLst/>
              </a:prstGeom>
              <a:blipFill>
                <a:blip r:embed="rId6"/>
                <a:stretch>
                  <a:fillRect l="-1319" t="-4000" b="-12000"/>
                </a:stretch>
              </a:blipFill>
            </p:spPr>
            <p:txBody>
              <a:bodyPr/>
              <a:lstStyle/>
              <a:p>
                <a:r>
                  <a:rPr lang="en-US">
                    <a:noFill/>
                  </a:rPr>
                  <a:t> </a:t>
                </a:r>
              </a:p>
            </p:txBody>
          </p:sp>
        </mc:Fallback>
      </mc:AlternateContent>
    </p:spTree>
    <p:extLst>
      <p:ext uri="{BB962C8B-B14F-4D97-AF65-F5344CB8AC3E}">
        <p14:creationId xmlns:p14="http://schemas.microsoft.com/office/powerpoint/2010/main" val="1233702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62" grpId="0"/>
      <p:bldP spid="68" grpId="0" animBg="1"/>
      <p:bldP spid="74" grpId="0" animBg="1"/>
      <p:bldP spid="8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76DFC79-5677-483A-A9EF-435067D89D19}"/>
                  </a:ext>
                </a:extLst>
              </p:cNvPr>
              <p:cNvSpPr>
                <a:spLocks noGrp="1"/>
              </p:cNvSpPr>
              <p:nvPr>
                <p:ph type="title"/>
              </p:nvPr>
            </p:nvSpPr>
            <p:spPr/>
            <p:txBody>
              <a:bodyPr/>
              <a:lstStyle/>
              <a:p>
                <a:r>
                  <a:rPr lang="en-US" dirty="0"/>
                  <a:t>Clustering coefficient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oMath>
                </a14:m>
                <a:endParaRPr lang="en-US" dirty="0"/>
              </a:p>
            </p:txBody>
          </p:sp>
        </mc:Choice>
        <mc:Fallback xmlns="">
          <p:sp>
            <p:nvSpPr>
              <p:cNvPr id="2" name="Title 1">
                <a:extLst>
                  <a:ext uri="{FF2B5EF4-FFF2-40B4-BE49-F238E27FC236}">
                    <a16:creationId xmlns:a16="http://schemas.microsoft.com/office/drawing/2014/main" id="{B76DFC79-5677-483A-A9EF-435067D89D19}"/>
                  </a:ext>
                </a:extLst>
              </p:cNvPr>
              <p:cNvSpPr>
                <a:spLocks noGrp="1" noRot="1" noChangeAspect="1" noMove="1" noResize="1" noEditPoints="1" noAdjustHandles="1" noChangeArrowheads="1" noChangeShapeType="1" noTextEdit="1"/>
              </p:cNvSpPr>
              <p:nvPr>
                <p:ph type="title"/>
              </p:nvPr>
            </p:nvSpPr>
            <p:spPr>
              <a:blipFill>
                <a:blip r:embed="rId3"/>
                <a:stretch>
                  <a:fillRect l="-2259" b="-351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5DFD95-75A8-45F8-933F-75D93DB50CA8}"/>
                  </a:ext>
                </a:extLst>
              </p:cNvPr>
              <p:cNvSpPr>
                <a:spLocks noGrp="1"/>
              </p:cNvSpPr>
              <p:nvPr>
                <p:ph idx="1"/>
              </p:nvPr>
            </p:nvSpPr>
            <p:spPr>
              <a:xfrm>
                <a:off x="461665" y="1099371"/>
                <a:ext cx="11473384" cy="819114"/>
              </a:xfrm>
            </p:spPr>
            <p:txBody>
              <a:bodyPr/>
              <a:lstStyle/>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m:t>
                    </m:r>
                  </m:oMath>
                </a14:m>
                <a:r>
                  <a:rPr lang="en-US" dirty="0"/>
                  <a:t>Measures how many of my neighbors are connected to each other</a:t>
                </a:r>
              </a:p>
              <a:p>
                <a:pPr/>
                <a14:m>
                  <m:oMathPara xmlns:m="http://schemas.openxmlformats.org/officeDocument/2006/math">
                    <m:oMathParaPr>
                      <m:jc m:val="left"/>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0,1</m:t>
                          </m:r>
                        </m:e>
                      </m:d>
                    </m:oMath>
                  </m:oMathPara>
                </a14:m>
                <a:endParaRPr lang="en-US" b="0" dirty="0"/>
              </a:p>
              <a:p>
                <a:endParaRPr lang="en-US" b="0"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295DFD95-75A8-45F8-933F-75D93DB50CA8}"/>
                  </a:ext>
                </a:extLst>
              </p:cNvPr>
              <p:cNvSpPr>
                <a:spLocks noGrp="1" noRot="1" noChangeAspect="1" noMove="1" noResize="1" noEditPoints="1" noAdjustHandles="1" noChangeArrowheads="1" noChangeShapeType="1" noTextEdit="1"/>
              </p:cNvSpPr>
              <p:nvPr>
                <p:ph idx="1"/>
              </p:nvPr>
            </p:nvSpPr>
            <p:spPr>
              <a:xfrm>
                <a:off x="461665" y="1099371"/>
                <a:ext cx="11473384" cy="819114"/>
              </a:xfrm>
              <a:blipFill>
                <a:blip r:embed="rId4"/>
                <a:stretch>
                  <a:fillRect l="-956" t="-444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1BD9693-A7BC-4191-AB49-ABEB198D1FB8}"/>
              </a:ext>
            </a:extLst>
          </p:cNvPr>
          <p:cNvSpPr>
            <a:spLocks noGrp="1"/>
          </p:cNvSpPr>
          <p:nvPr>
            <p:ph type="sldNum" sz="quarter" idx="12"/>
          </p:nvPr>
        </p:nvSpPr>
        <p:spPr/>
        <p:txBody>
          <a:bodyPr/>
          <a:lstStyle/>
          <a:p>
            <a:fld id="{81561042-0DC2-4A04-AA50-F6D44EB20EBA}" type="slidenum">
              <a:rPr lang="en-US" smtClean="0"/>
              <a:t>8</a:t>
            </a:fld>
            <a:endParaRPr lang="en-US"/>
          </a:p>
        </p:txBody>
      </p:sp>
      <p:cxnSp>
        <p:nvCxnSpPr>
          <p:cNvPr id="5" name="Connector: Elbow 4">
            <a:extLst>
              <a:ext uri="{FF2B5EF4-FFF2-40B4-BE49-F238E27FC236}">
                <a16:creationId xmlns:a16="http://schemas.microsoft.com/office/drawing/2014/main" id="{87AB1A55-D159-40C9-B3DF-49A6AD2C3DB1}"/>
              </a:ext>
            </a:extLst>
          </p:cNvPr>
          <p:cNvCxnSpPr>
            <a:cxnSpLocks/>
            <a:stCxn id="6" idx="2"/>
            <a:endCxn id="7" idx="0"/>
          </p:cNvCxnSpPr>
          <p:nvPr/>
        </p:nvCxnSpPr>
        <p:spPr bwMode="gray">
          <a:xfrm>
            <a:off x="2320242" y="2255891"/>
            <a:ext cx="2090453" cy="182880"/>
          </a:xfrm>
          <a:prstGeom prst="bentConnector2">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1E4A9C5D-56B7-4A62-9B83-EA11FF0AD562}"/>
              </a:ext>
            </a:extLst>
          </p:cNvPr>
          <p:cNvSpPr/>
          <p:nvPr/>
        </p:nvSpPr>
        <p:spPr bwMode="gray">
          <a:xfrm rot="16200000">
            <a:off x="2119074" y="2237603"/>
            <a:ext cx="365760" cy="365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9EA0814-00D8-4A31-B8DB-44BDAB82E2A3}"/>
                  </a:ext>
                </a:extLst>
              </p:cNvPr>
              <p:cNvSpPr txBox="1"/>
              <p:nvPr/>
            </p:nvSpPr>
            <p:spPr bwMode="gray">
              <a:xfrm>
                <a:off x="3320468" y="2438771"/>
                <a:ext cx="2180454" cy="885435"/>
              </a:xfrm>
              <a:prstGeom prst="rect">
                <a:avLst/>
              </a:prstGeom>
              <a:noFill/>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𝑒</m:t>
                        </m:r>
                      </m:e>
                      <m:sub>
                        <m:r>
                          <m:rPr>
                            <m:sty m:val="p"/>
                          </m:rPr>
                          <a:rPr lang="en-US" sz="2000" b="0" i="0" smtClean="0">
                            <a:latin typeface="Cambria Math" panose="02040503050406030204" pitchFamily="18" charset="0"/>
                          </a:rPr>
                          <m:t>i</m:t>
                        </m:r>
                        <m:r>
                          <a:rPr lang="en-US" sz="2000" b="0" i="0" smtClean="0">
                            <a:latin typeface="Cambria Math" panose="02040503050406030204" pitchFamily="18" charset="0"/>
                          </a:rPr>
                          <m:t> </m:t>
                        </m:r>
                      </m:sub>
                    </m:sSub>
                    <m:r>
                      <a:rPr lang="en-US" sz="2000" b="0" i="1" smtClean="0">
                        <a:latin typeface="Cambria Math" panose="02040503050406030204" pitchFamily="18" charset="0"/>
                      </a:rPr>
                      <m:t> </m:t>
                    </m:r>
                  </m:oMath>
                </a14:m>
                <a:r>
                  <a:rPr lang="en-US" sz="1600" dirty="0"/>
                  <a:t>is the number of edges between neighbors of </a:t>
                </a:r>
                <a:r>
                  <a:rPr lang="en-US" sz="1600" i="1" dirty="0" err="1"/>
                  <a:t>i</a:t>
                </a:r>
                <a:endParaRPr lang="en-US" dirty="0"/>
              </a:p>
            </p:txBody>
          </p:sp>
        </mc:Choice>
        <mc:Fallback xmlns="">
          <p:sp>
            <p:nvSpPr>
              <p:cNvPr id="7" name="TextBox 6">
                <a:extLst>
                  <a:ext uri="{FF2B5EF4-FFF2-40B4-BE49-F238E27FC236}">
                    <a16:creationId xmlns:a16="http://schemas.microsoft.com/office/drawing/2014/main" id="{F9EA0814-00D8-4A31-B8DB-44BDAB82E2A3}"/>
                  </a:ext>
                </a:extLst>
              </p:cNvPr>
              <p:cNvSpPr txBox="1">
                <a:spLocks noRot="1" noChangeAspect="1" noMove="1" noResize="1" noEditPoints="1" noAdjustHandles="1" noChangeArrowheads="1" noChangeShapeType="1" noTextEdit="1"/>
              </p:cNvSpPr>
              <p:nvPr/>
            </p:nvSpPr>
            <p:spPr bwMode="gray">
              <a:xfrm>
                <a:off x="3320468" y="2438771"/>
                <a:ext cx="2180454" cy="885435"/>
              </a:xfrm>
              <a:prstGeom prst="rect">
                <a:avLst/>
              </a:prstGeom>
              <a:blipFill>
                <a:blip r:embed="rId5"/>
                <a:stretch>
                  <a:fillRect l="-1681" r="-3922" b="-8276"/>
                </a:stretch>
              </a:blipFill>
            </p:spPr>
            <p:txBody>
              <a:bodyPr/>
              <a:lstStyle/>
              <a:p>
                <a:r>
                  <a:rPr lang="en-US">
                    <a:noFill/>
                  </a:rPr>
                  <a:t> </a:t>
                </a:r>
              </a:p>
            </p:txBody>
          </p:sp>
        </mc:Fallback>
      </mc:AlternateContent>
      <p:cxnSp>
        <p:nvCxnSpPr>
          <p:cNvPr id="13" name="Connector: Elbow 12">
            <a:extLst>
              <a:ext uri="{FF2B5EF4-FFF2-40B4-BE49-F238E27FC236}">
                <a16:creationId xmlns:a16="http://schemas.microsoft.com/office/drawing/2014/main" id="{9FE4EC09-F115-4D9E-806F-B34F77078A1F}"/>
              </a:ext>
            </a:extLst>
          </p:cNvPr>
          <p:cNvCxnSpPr>
            <a:cxnSpLocks/>
            <a:stCxn id="14" idx="2"/>
            <a:endCxn id="15" idx="0"/>
          </p:cNvCxnSpPr>
          <p:nvPr/>
        </p:nvCxnSpPr>
        <p:spPr bwMode="gray">
          <a:xfrm rot="5400000">
            <a:off x="1625597" y="3063577"/>
            <a:ext cx="473206" cy="468372"/>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DDCF40A-B6B9-4F02-A171-27AC1E2CAC1B}"/>
              </a:ext>
            </a:extLst>
          </p:cNvPr>
          <p:cNvSpPr/>
          <p:nvPr/>
        </p:nvSpPr>
        <p:spPr bwMode="gray">
          <a:xfrm>
            <a:off x="1510752" y="3015441"/>
            <a:ext cx="1171268" cy="457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5" name="TextBox 14">
            <a:extLst>
              <a:ext uri="{FF2B5EF4-FFF2-40B4-BE49-F238E27FC236}">
                <a16:creationId xmlns:a16="http://schemas.microsoft.com/office/drawing/2014/main" id="{893A0546-260E-46DD-8951-CE96C4EF158E}"/>
              </a:ext>
            </a:extLst>
          </p:cNvPr>
          <p:cNvSpPr txBox="1"/>
          <p:nvPr/>
        </p:nvSpPr>
        <p:spPr bwMode="gray">
          <a:xfrm>
            <a:off x="240247" y="3534366"/>
            <a:ext cx="2775533" cy="369332"/>
          </a:xfrm>
          <a:prstGeom prst="rect">
            <a:avLst/>
          </a:prstGeom>
          <a:noFill/>
        </p:spPr>
        <p:txBody>
          <a:bodyPr wrap="square">
            <a:spAutoFit/>
          </a:bodyPr>
          <a:lstStyle/>
          <a:p>
            <a:r>
              <a:rPr lang="en-US" dirty="0"/>
              <a:t>total possible edges</a:t>
            </a:r>
          </a:p>
        </p:txBody>
      </p:sp>
      <p:grpSp>
        <p:nvGrpSpPr>
          <p:cNvPr id="63" name="Group 62">
            <a:extLst>
              <a:ext uri="{FF2B5EF4-FFF2-40B4-BE49-F238E27FC236}">
                <a16:creationId xmlns:a16="http://schemas.microsoft.com/office/drawing/2014/main" id="{F34959BC-A33A-4C25-994E-DE94BC3D1DCD}"/>
              </a:ext>
            </a:extLst>
          </p:cNvPr>
          <p:cNvGrpSpPr/>
          <p:nvPr/>
        </p:nvGrpSpPr>
        <p:grpSpPr>
          <a:xfrm>
            <a:off x="5954124" y="2073010"/>
            <a:ext cx="1378459" cy="1251196"/>
            <a:chOff x="6791014" y="2184627"/>
            <a:chExt cx="1690193" cy="1624476"/>
          </a:xfrm>
        </p:grpSpPr>
        <p:grpSp>
          <p:nvGrpSpPr>
            <p:cNvPr id="19" name="Group 18">
              <a:extLst>
                <a:ext uri="{FF2B5EF4-FFF2-40B4-BE49-F238E27FC236}">
                  <a16:creationId xmlns:a16="http://schemas.microsoft.com/office/drawing/2014/main" id="{7EC5BE4E-3921-4381-8D14-74CFF2F68421}"/>
                </a:ext>
              </a:extLst>
            </p:cNvPr>
            <p:cNvGrpSpPr/>
            <p:nvPr/>
          </p:nvGrpSpPr>
          <p:grpSpPr>
            <a:xfrm>
              <a:off x="6791014" y="2184627"/>
              <a:ext cx="1690193" cy="1624476"/>
              <a:chOff x="5665264" y="1696970"/>
              <a:chExt cx="1690193" cy="1624476"/>
            </a:xfrm>
          </p:grpSpPr>
          <p:sp>
            <p:nvSpPr>
              <p:cNvPr id="20" name="Oval 19">
                <a:extLst>
                  <a:ext uri="{FF2B5EF4-FFF2-40B4-BE49-F238E27FC236}">
                    <a16:creationId xmlns:a16="http://schemas.microsoft.com/office/drawing/2014/main" id="{6666EFDC-9B37-4A4C-826B-D05FFD72A9C0}"/>
                  </a:ext>
                </a:extLst>
              </p:cNvPr>
              <p:cNvSpPr/>
              <p:nvPr/>
            </p:nvSpPr>
            <p:spPr bwMode="gray">
              <a:xfrm>
                <a:off x="5665264" y="1696970"/>
                <a:ext cx="414216" cy="414216"/>
              </a:xfrm>
              <a:prstGeom prst="ellipse">
                <a:avLst/>
              </a:prstGeom>
              <a:solidFill>
                <a:schemeClr val="accent1">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sp>
            <p:nvSpPr>
              <p:cNvPr id="21" name="Oval 20">
                <a:extLst>
                  <a:ext uri="{FF2B5EF4-FFF2-40B4-BE49-F238E27FC236}">
                    <a16:creationId xmlns:a16="http://schemas.microsoft.com/office/drawing/2014/main" id="{D0F27969-8302-4DD0-8EA2-3AD82ECC06CC}"/>
                  </a:ext>
                </a:extLst>
              </p:cNvPr>
              <p:cNvSpPr/>
              <p:nvPr/>
            </p:nvSpPr>
            <p:spPr bwMode="gray">
              <a:xfrm>
                <a:off x="5665264" y="2624653"/>
                <a:ext cx="414216" cy="414216"/>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C</a:t>
                </a:r>
              </a:p>
            </p:txBody>
          </p:sp>
          <p:sp>
            <p:nvSpPr>
              <p:cNvPr id="22" name="Oval 21">
                <a:extLst>
                  <a:ext uri="{FF2B5EF4-FFF2-40B4-BE49-F238E27FC236}">
                    <a16:creationId xmlns:a16="http://schemas.microsoft.com/office/drawing/2014/main" id="{980B214E-B471-43D4-A046-4A25CC11C1FE}"/>
                  </a:ext>
                </a:extLst>
              </p:cNvPr>
              <p:cNvSpPr/>
              <p:nvPr/>
            </p:nvSpPr>
            <p:spPr bwMode="gray">
              <a:xfrm>
                <a:off x="6699172" y="2083734"/>
                <a:ext cx="414216" cy="414216"/>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cxnSp>
            <p:nvCxnSpPr>
              <p:cNvPr id="23" name="Straight Arrow Connector 22">
                <a:extLst>
                  <a:ext uri="{FF2B5EF4-FFF2-40B4-BE49-F238E27FC236}">
                    <a16:creationId xmlns:a16="http://schemas.microsoft.com/office/drawing/2014/main" id="{0FBE93BD-DA23-455F-8124-98E60F0D8011}"/>
                  </a:ext>
                </a:extLst>
              </p:cNvPr>
              <p:cNvCxnSpPr>
                <a:stCxn id="20" idx="6"/>
                <a:endCxn id="22" idx="1"/>
              </p:cNvCxnSpPr>
              <p:nvPr/>
            </p:nvCxnSpPr>
            <p:spPr bwMode="gray">
              <a:xfrm>
                <a:off x="6079480" y="1904078"/>
                <a:ext cx="680353" cy="24031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8500F63A-1C7E-432F-8FDD-E5E2B0CF76E6}"/>
                  </a:ext>
                </a:extLst>
              </p:cNvPr>
              <p:cNvCxnSpPr>
                <a:cxnSpLocks/>
                <a:stCxn id="20" idx="4"/>
                <a:endCxn id="21" idx="0"/>
              </p:cNvCxnSpPr>
              <p:nvPr/>
            </p:nvCxnSpPr>
            <p:spPr bwMode="gray">
              <a:xfrm>
                <a:off x="5872372" y="2111186"/>
                <a:ext cx="0" cy="51346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6" name="Oval 25">
                <a:extLst>
                  <a:ext uri="{FF2B5EF4-FFF2-40B4-BE49-F238E27FC236}">
                    <a16:creationId xmlns:a16="http://schemas.microsoft.com/office/drawing/2014/main" id="{07990F1F-CA1C-4033-840D-F33D3EFF1A9B}"/>
                  </a:ext>
                </a:extLst>
              </p:cNvPr>
              <p:cNvSpPr/>
              <p:nvPr/>
            </p:nvSpPr>
            <p:spPr bwMode="gray">
              <a:xfrm>
                <a:off x="6941241" y="2907230"/>
                <a:ext cx="414216" cy="414216"/>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D</a:t>
                </a:r>
              </a:p>
            </p:txBody>
          </p:sp>
        </p:grpSp>
        <p:cxnSp>
          <p:nvCxnSpPr>
            <p:cNvPr id="29" name="Straight Arrow Connector 28">
              <a:extLst>
                <a:ext uri="{FF2B5EF4-FFF2-40B4-BE49-F238E27FC236}">
                  <a16:creationId xmlns:a16="http://schemas.microsoft.com/office/drawing/2014/main" id="{C35E8F42-9FCB-42A9-AC43-C6190F0E28CD}"/>
                </a:ext>
              </a:extLst>
            </p:cNvPr>
            <p:cNvCxnSpPr>
              <a:cxnSpLocks/>
              <a:stCxn id="26" idx="1"/>
              <a:endCxn id="20" idx="5"/>
            </p:cNvCxnSpPr>
            <p:nvPr/>
          </p:nvCxnSpPr>
          <p:spPr bwMode="gray">
            <a:xfrm flipH="1" flipV="1">
              <a:off x="7144569" y="2538182"/>
              <a:ext cx="983083" cy="917366"/>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7" name="Group 66">
            <a:extLst>
              <a:ext uri="{FF2B5EF4-FFF2-40B4-BE49-F238E27FC236}">
                <a16:creationId xmlns:a16="http://schemas.microsoft.com/office/drawing/2014/main" id="{D7F32C9A-9F81-4FD5-8059-35FE3CE49AF8}"/>
              </a:ext>
            </a:extLst>
          </p:cNvPr>
          <p:cNvGrpSpPr/>
          <p:nvPr/>
        </p:nvGrpSpPr>
        <p:grpSpPr>
          <a:xfrm>
            <a:off x="7588362" y="2073010"/>
            <a:ext cx="1378459" cy="1251196"/>
            <a:chOff x="6791014" y="2184627"/>
            <a:chExt cx="1690193" cy="1624476"/>
          </a:xfrm>
        </p:grpSpPr>
        <p:grpSp>
          <p:nvGrpSpPr>
            <p:cNvPr id="68" name="Group 67">
              <a:extLst>
                <a:ext uri="{FF2B5EF4-FFF2-40B4-BE49-F238E27FC236}">
                  <a16:creationId xmlns:a16="http://schemas.microsoft.com/office/drawing/2014/main" id="{D49294BD-F362-4097-A6AA-DF37CBD5CD16}"/>
                </a:ext>
              </a:extLst>
            </p:cNvPr>
            <p:cNvGrpSpPr/>
            <p:nvPr/>
          </p:nvGrpSpPr>
          <p:grpSpPr>
            <a:xfrm>
              <a:off x="6791014" y="2184627"/>
              <a:ext cx="1690193" cy="1624476"/>
              <a:chOff x="5665264" y="1696970"/>
              <a:chExt cx="1690193" cy="1624476"/>
            </a:xfrm>
          </p:grpSpPr>
          <p:sp>
            <p:nvSpPr>
              <p:cNvPr id="70" name="Oval 69">
                <a:extLst>
                  <a:ext uri="{FF2B5EF4-FFF2-40B4-BE49-F238E27FC236}">
                    <a16:creationId xmlns:a16="http://schemas.microsoft.com/office/drawing/2014/main" id="{52743159-CC58-4213-9D62-20DBC78D78E8}"/>
                  </a:ext>
                </a:extLst>
              </p:cNvPr>
              <p:cNvSpPr/>
              <p:nvPr/>
            </p:nvSpPr>
            <p:spPr bwMode="gray">
              <a:xfrm>
                <a:off x="5665264" y="1696970"/>
                <a:ext cx="414216" cy="414216"/>
              </a:xfrm>
              <a:prstGeom prst="ellipse">
                <a:avLst/>
              </a:prstGeom>
              <a:solidFill>
                <a:schemeClr val="accent1">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sp>
            <p:nvSpPr>
              <p:cNvPr id="71" name="Oval 70">
                <a:extLst>
                  <a:ext uri="{FF2B5EF4-FFF2-40B4-BE49-F238E27FC236}">
                    <a16:creationId xmlns:a16="http://schemas.microsoft.com/office/drawing/2014/main" id="{64F5493C-823A-43CF-9761-CA6EEF68B219}"/>
                  </a:ext>
                </a:extLst>
              </p:cNvPr>
              <p:cNvSpPr/>
              <p:nvPr/>
            </p:nvSpPr>
            <p:spPr bwMode="gray">
              <a:xfrm>
                <a:off x="5665264" y="2624653"/>
                <a:ext cx="414216" cy="414216"/>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C</a:t>
                </a:r>
              </a:p>
            </p:txBody>
          </p:sp>
          <p:sp>
            <p:nvSpPr>
              <p:cNvPr id="72" name="Oval 71">
                <a:extLst>
                  <a:ext uri="{FF2B5EF4-FFF2-40B4-BE49-F238E27FC236}">
                    <a16:creationId xmlns:a16="http://schemas.microsoft.com/office/drawing/2014/main" id="{BFD8485A-205A-4F8F-9679-D3DE36EDF271}"/>
                  </a:ext>
                </a:extLst>
              </p:cNvPr>
              <p:cNvSpPr/>
              <p:nvPr/>
            </p:nvSpPr>
            <p:spPr bwMode="gray">
              <a:xfrm>
                <a:off x="6699172" y="2083734"/>
                <a:ext cx="414216" cy="414216"/>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cxnSp>
            <p:nvCxnSpPr>
              <p:cNvPr id="73" name="Straight Arrow Connector 72">
                <a:extLst>
                  <a:ext uri="{FF2B5EF4-FFF2-40B4-BE49-F238E27FC236}">
                    <a16:creationId xmlns:a16="http://schemas.microsoft.com/office/drawing/2014/main" id="{2D7F5341-2B58-40FE-A01B-A9CDE2F92509}"/>
                  </a:ext>
                </a:extLst>
              </p:cNvPr>
              <p:cNvCxnSpPr>
                <a:stCxn id="70" idx="6"/>
                <a:endCxn id="72" idx="1"/>
              </p:cNvCxnSpPr>
              <p:nvPr/>
            </p:nvCxnSpPr>
            <p:spPr bwMode="gray">
              <a:xfrm>
                <a:off x="6079480" y="1904078"/>
                <a:ext cx="680353" cy="24031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FE79332D-E7AA-431F-8723-CCE838D14ACF}"/>
                  </a:ext>
                </a:extLst>
              </p:cNvPr>
              <p:cNvCxnSpPr>
                <a:cxnSpLocks/>
                <a:stCxn id="70" idx="4"/>
                <a:endCxn id="71" idx="0"/>
              </p:cNvCxnSpPr>
              <p:nvPr/>
            </p:nvCxnSpPr>
            <p:spPr bwMode="gray">
              <a:xfrm>
                <a:off x="5872372" y="2111186"/>
                <a:ext cx="0" cy="51346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46E0BEA8-1193-47C2-A65B-5FBD84AD9486}"/>
                  </a:ext>
                </a:extLst>
              </p:cNvPr>
              <p:cNvCxnSpPr>
                <a:cxnSpLocks/>
                <a:stCxn id="71" idx="6"/>
                <a:endCxn id="72" idx="3"/>
              </p:cNvCxnSpPr>
              <p:nvPr/>
            </p:nvCxnSpPr>
            <p:spPr bwMode="gray">
              <a:xfrm flipV="1">
                <a:off x="6079480" y="2437289"/>
                <a:ext cx="680353" cy="394472"/>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76" name="Oval 75">
                <a:extLst>
                  <a:ext uri="{FF2B5EF4-FFF2-40B4-BE49-F238E27FC236}">
                    <a16:creationId xmlns:a16="http://schemas.microsoft.com/office/drawing/2014/main" id="{C1BC0E29-9752-452B-9D28-D74500F8AE29}"/>
                  </a:ext>
                </a:extLst>
              </p:cNvPr>
              <p:cNvSpPr/>
              <p:nvPr/>
            </p:nvSpPr>
            <p:spPr bwMode="gray">
              <a:xfrm>
                <a:off x="6941241" y="2907230"/>
                <a:ext cx="414216" cy="414216"/>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D</a:t>
                </a:r>
              </a:p>
            </p:txBody>
          </p:sp>
        </p:grpSp>
        <p:cxnSp>
          <p:nvCxnSpPr>
            <p:cNvPr id="69" name="Straight Arrow Connector 68">
              <a:extLst>
                <a:ext uri="{FF2B5EF4-FFF2-40B4-BE49-F238E27FC236}">
                  <a16:creationId xmlns:a16="http://schemas.microsoft.com/office/drawing/2014/main" id="{49D2AC81-9095-4D96-B38A-C35AB4E85AC5}"/>
                </a:ext>
              </a:extLst>
            </p:cNvPr>
            <p:cNvCxnSpPr>
              <a:cxnSpLocks/>
              <a:stCxn id="76" idx="1"/>
              <a:endCxn id="70" idx="5"/>
            </p:cNvCxnSpPr>
            <p:nvPr/>
          </p:nvCxnSpPr>
          <p:spPr bwMode="gray">
            <a:xfrm flipH="1" flipV="1">
              <a:off x="7144569" y="2538182"/>
              <a:ext cx="983083" cy="917366"/>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79" name="Group 78">
            <a:extLst>
              <a:ext uri="{FF2B5EF4-FFF2-40B4-BE49-F238E27FC236}">
                <a16:creationId xmlns:a16="http://schemas.microsoft.com/office/drawing/2014/main" id="{8DF5DF1E-13C3-48DF-A847-04373B9BB475}"/>
              </a:ext>
            </a:extLst>
          </p:cNvPr>
          <p:cNvGrpSpPr/>
          <p:nvPr/>
        </p:nvGrpSpPr>
        <p:grpSpPr>
          <a:xfrm>
            <a:off x="9262333" y="2073010"/>
            <a:ext cx="1378459" cy="1251196"/>
            <a:chOff x="6791014" y="2184627"/>
            <a:chExt cx="1690193" cy="1624476"/>
          </a:xfrm>
        </p:grpSpPr>
        <p:grpSp>
          <p:nvGrpSpPr>
            <p:cNvPr id="80" name="Group 79">
              <a:extLst>
                <a:ext uri="{FF2B5EF4-FFF2-40B4-BE49-F238E27FC236}">
                  <a16:creationId xmlns:a16="http://schemas.microsoft.com/office/drawing/2014/main" id="{B2470BBF-6973-4BF7-B26E-C96F76B437F7}"/>
                </a:ext>
              </a:extLst>
            </p:cNvPr>
            <p:cNvGrpSpPr/>
            <p:nvPr/>
          </p:nvGrpSpPr>
          <p:grpSpPr>
            <a:xfrm>
              <a:off x="6791014" y="2184627"/>
              <a:ext cx="1690193" cy="1624476"/>
              <a:chOff x="5665264" y="1696970"/>
              <a:chExt cx="1690193" cy="1624476"/>
            </a:xfrm>
          </p:grpSpPr>
          <p:sp>
            <p:nvSpPr>
              <p:cNvPr id="82" name="Oval 81">
                <a:extLst>
                  <a:ext uri="{FF2B5EF4-FFF2-40B4-BE49-F238E27FC236}">
                    <a16:creationId xmlns:a16="http://schemas.microsoft.com/office/drawing/2014/main" id="{FC0C15F7-4F1C-4591-B547-9C6C7CF5C974}"/>
                  </a:ext>
                </a:extLst>
              </p:cNvPr>
              <p:cNvSpPr/>
              <p:nvPr/>
            </p:nvSpPr>
            <p:spPr bwMode="gray">
              <a:xfrm>
                <a:off x="5665264" y="1696970"/>
                <a:ext cx="414216" cy="414216"/>
              </a:xfrm>
              <a:prstGeom prst="ellipse">
                <a:avLst/>
              </a:prstGeom>
              <a:solidFill>
                <a:schemeClr val="accent1">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sp>
            <p:nvSpPr>
              <p:cNvPr id="83" name="Oval 82">
                <a:extLst>
                  <a:ext uri="{FF2B5EF4-FFF2-40B4-BE49-F238E27FC236}">
                    <a16:creationId xmlns:a16="http://schemas.microsoft.com/office/drawing/2014/main" id="{EA454200-975B-4E89-B54F-4563A6E17312}"/>
                  </a:ext>
                </a:extLst>
              </p:cNvPr>
              <p:cNvSpPr/>
              <p:nvPr/>
            </p:nvSpPr>
            <p:spPr bwMode="gray">
              <a:xfrm>
                <a:off x="5665264" y="2624653"/>
                <a:ext cx="414216" cy="414216"/>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C</a:t>
                </a:r>
              </a:p>
            </p:txBody>
          </p:sp>
          <p:sp>
            <p:nvSpPr>
              <p:cNvPr id="84" name="Oval 83">
                <a:extLst>
                  <a:ext uri="{FF2B5EF4-FFF2-40B4-BE49-F238E27FC236}">
                    <a16:creationId xmlns:a16="http://schemas.microsoft.com/office/drawing/2014/main" id="{A7CEB153-63F7-4E64-A9F9-B66E3C20279B}"/>
                  </a:ext>
                </a:extLst>
              </p:cNvPr>
              <p:cNvSpPr/>
              <p:nvPr/>
            </p:nvSpPr>
            <p:spPr bwMode="gray">
              <a:xfrm>
                <a:off x="6699172" y="2083734"/>
                <a:ext cx="414216" cy="414216"/>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cxnSp>
            <p:nvCxnSpPr>
              <p:cNvPr id="85" name="Straight Arrow Connector 84">
                <a:extLst>
                  <a:ext uri="{FF2B5EF4-FFF2-40B4-BE49-F238E27FC236}">
                    <a16:creationId xmlns:a16="http://schemas.microsoft.com/office/drawing/2014/main" id="{027C710A-AA21-49BA-A99E-98981C82E819}"/>
                  </a:ext>
                </a:extLst>
              </p:cNvPr>
              <p:cNvCxnSpPr>
                <a:stCxn id="82" idx="6"/>
                <a:endCxn id="84" idx="1"/>
              </p:cNvCxnSpPr>
              <p:nvPr/>
            </p:nvCxnSpPr>
            <p:spPr bwMode="gray">
              <a:xfrm>
                <a:off x="6079480" y="1904078"/>
                <a:ext cx="680353" cy="24031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Arrow Connector 85">
                <a:extLst>
                  <a:ext uri="{FF2B5EF4-FFF2-40B4-BE49-F238E27FC236}">
                    <a16:creationId xmlns:a16="http://schemas.microsoft.com/office/drawing/2014/main" id="{34BDE21E-7A1D-4D5E-8168-397DCBB006EC}"/>
                  </a:ext>
                </a:extLst>
              </p:cNvPr>
              <p:cNvCxnSpPr>
                <a:cxnSpLocks/>
                <a:stCxn id="82" idx="4"/>
                <a:endCxn id="83" idx="0"/>
              </p:cNvCxnSpPr>
              <p:nvPr/>
            </p:nvCxnSpPr>
            <p:spPr bwMode="gray">
              <a:xfrm>
                <a:off x="5872372" y="2111186"/>
                <a:ext cx="0" cy="51346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Arrow Connector 86">
                <a:extLst>
                  <a:ext uri="{FF2B5EF4-FFF2-40B4-BE49-F238E27FC236}">
                    <a16:creationId xmlns:a16="http://schemas.microsoft.com/office/drawing/2014/main" id="{AD384DE8-3D1E-45A8-A2F5-2ADB4C23B5DE}"/>
                  </a:ext>
                </a:extLst>
              </p:cNvPr>
              <p:cNvCxnSpPr>
                <a:cxnSpLocks/>
                <a:stCxn id="83" idx="6"/>
                <a:endCxn id="84" idx="3"/>
              </p:cNvCxnSpPr>
              <p:nvPr/>
            </p:nvCxnSpPr>
            <p:spPr bwMode="gray">
              <a:xfrm flipV="1">
                <a:off x="6079480" y="2437289"/>
                <a:ext cx="680353" cy="394472"/>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88" name="Oval 87">
                <a:extLst>
                  <a:ext uri="{FF2B5EF4-FFF2-40B4-BE49-F238E27FC236}">
                    <a16:creationId xmlns:a16="http://schemas.microsoft.com/office/drawing/2014/main" id="{ED722EBA-CCDF-4B6E-B28A-682DF71418BD}"/>
                  </a:ext>
                </a:extLst>
              </p:cNvPr>
              <p:cNvSpPr/>
              <p:nvPr/>
            </p:nvSpPr>
            <p:spPr bwMode="gray">
              <a:xfrm>
                <a:off x="6941241" y="2907230"/>
                <a:ext cx="414216" cy="414216"/>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D</a:t>
                </a:r>
              </a:p>
            </p:txBody>
          </p:sp>
          <p:cxnSp>
            <p:nvCxnSpPr>
              <p:cNvPr id="90" name="Straight Arrow Connector 89">
                <a:extLst>
                  <a:ext uri="{FF2B5EF4-FFF2-40B4-BE49-F238E27FC236}">
                    <a16:creationId xmlns:a16="http://schemas.microsoft.com/office/drawing/2014/main" id="{AEB39C1B-C14B-4045-A50D-8E481E9CA916}"/>
                  </a:ext>
                </a:extLst>
              </p:cNvPr>
              <p:cNvCxnSpPr>
                <a:cxnSpLocks/>
                <a:stCxn id="84" idx="4"/>
                <a:endCxn id="88" idx="0"/>
              </p:cNvCxnSpPr>
              <p:nvPr/>
            </p:nvCxnSpPr>
            <p:spPr bwMode="gray">
              <a:xfrm>
                <a:off x="6906280" y="2497950"/>
                <a:ext cx="242069" cy="40928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cxnSp>
          <p:nvCxnSpPr>
            <p:cNvPr id="81" name="Straight Arrow Connector 80">
              <a:extLst>
                <a:ext uri="{FF2B5EF4-FFF2-40B4-BE49-F238E27FC236}">
                  <a16:creationId xmlns:a16="http://schemas.microsoft.com/office/drawing/2014/main" id="{C1B7322E-3026-46E5-870C-06DF4307AC86}"/>
                </a:ext>
              </a:extLst>
            </p:cNvPr>
            <p:cNvCxnSpPr>
              <a:cxnSpLocks/>
              <a:stCxn id="88" idx="1"/>
              <a:endCxn id="82" idx="5"/>
            </p:cNvCxnSpPr>
            <p:nvPr/>
          </p:nvCxnSpPr>
          <p:spPr bwMode="gray">
            <a:xfrm flipH="1" flipV="1">
              <a:off x="7144569" y="2538182"/>
              <a:ext cx="983083" cy="917366"/>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91" name="Group 90">
            <a:extLst>
              <a:ext uri="{FF2B5EF4-FFF2-40B4-BE49-F238E27FC236}">
                <a16:creationId xmlns:a16="http://schemas.microsoft.com/office/drawing/2014/main" id="{9AF7B86D-D29D-4172-84C2-9101D24FD165}"/>
              </a:ext>
            </a:extLst>
          </p:cNvPr>
          <p:cNvGrpSpPr/>
          <p:nvPr/>
        </p:nvGrpSpPr>
        <p:grpSpPr>
          <a:xfrm>
            <a:off x="10754013" y="2046567"/>
            <a:ext cx="1378459" cy="1251196"/>
            <a:chOff x="6791014" y="2184627"/>
            <a:chExt cx="1690193" cy="1624476"/>
          </a:xfrm>
        </p:grpSpPr>
        <p:grpSp>
          <p:nvGrpSpPr>
            <p:cNvPr id="92" name="Group 91">
              <a:extLst>
                <a:ext uri="{FF2B5EF4-FFF2-40B4-BE49-F238E27FC236}">
                  <a16:creationId xmlns:a16="http://schemas.microsoft.com/office/drawing/2014/main" id="{27604F23-D409-4EFD-8DA6-649FF0FDAA8A}"/>
                </a:ext>
              </a:extLst>
            </p:cNvPr>
            <p:cNvGrpSpPr/>
            <p:nvPr/>
          </p:nvGrpSpPr>
          <p:grpSpPr>
            <a:xfrm>
              <a:off x="6791014" y="2184627"/>
              <a:ext cx="1690193" cy="1624476"/>
              <a:chOff x="5665264" y="1696970"/>
              <a:chExt cx="1690193" cy="1624476"/>
            </a:xfrm>
          </p:grpSpPr>
          <p:sp>
            <p:nvSpPr>
              <p:cNvPr id="94" name="Oval 93">
                <a:extLst>
                  <a:ext uri="{FF2B5EF4-FFF2-40B4-BE49-F238E27FC236}">
                    <a16:creationId xmlns:a16="http://schemas.microsoft.com/office/drawing/2014/main" id="{E2C06B85-8541-42C4-9C9A-521E787E6A61}"/>
                  </a:ext>
                </a:extLst>
              </p:cNvPr>
              <p:cNvSpPr/>
              <p:nvPr/>
            </p:nvSpPr>
            <p:spPr bwMode="gray">
              <a:xfrm>
                <a:off x="5665264" y="1696970"/>
                <a:ext cx="414216" cy="414216"/>
              </a:xfrm>
              <a:prstGeom prst="ellipse">
                <a:avLst/>
              </a:prstGeom>
              <a:solidFill>
                <a:schemeClr val="accent1">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sp>
            <p:nvSpPr>
              <p:cNvPr id="95" name="Oval 94">
                <a:extLst>
                  <a:ext uri="{FF2B5EF4-FFF2-40B4-BE49-F238E27FC236}">
                    <a16:creationId xmlns:a16="http://schemas.microsoft.com/office/drawing/2014/main" id="{9D705E56-A22E-4A22-B0C1-035376101565}"/>
                  </a:ext>
                </a:extLst>
              </p:cNvPr>
              <p:cNvSpPr/>
              <p:nvPr/>
            </p:nvSpPr>
            <p:spPr bwMode="gray">
              <a:xfrm>
                <a:off x="5665264" y="2624653"/>
                <a:ext cx="414216" cy="414216"/>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C</a:t>
                </a:r>
              </a:p>
            </p:txBody>
          </p:sp>
          <p:sp>
            <p:nvSpPr>
              <p:cNvPr id="96" name="Oval 95">
                <a:extLst>
                  <a:ext uri="{FF2B5EF4-FFF2-40B4-BE49-F238E27FC236}">
                    <a16:creationId xmlns:a16="http://schemas.microsoft.com/office/drawing/2014/main" id="{9DB039DA-D022-4286-96E2-7FED0C0E9411}"/>
                  </a:ext>
                </a:extLst>
              </p:cNvPr>
              <p:cNvSpPr/>
              <p:nvPr/>
            </p:nvSpPr>
            <p:spPr bwMode="gray">
              <a:xfrm>
                <a:off x="6699172" y="2083734"/>
                <a:ext cx="414216" cy="414216"/>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cxnSp>
            <p:nvCxnSpPr>
              <p:cNvPr id="97" name="Straight Arrow Connector 96">
                <a:extLst>
                  <a:ext uri="{FF2B5EF4-FFF2-40B4-BE49-F238E27FC236}">
                    <a16:creationId xmlns:a16="http://schemas.microsoft.com/office/drawing/2014/main" id="{117FE847-C1E4-4339-B623-977B01497426}"/>
                  </a:ext>
                </a:extLst>
              </p:cNvPr>
              <p:cNvCxnSpPr>
                <a:stCxn id="94" idx="6"/>
                <a:endCxn id="96" idx="1"/>
              </p:cNvCxnSpPr>
              <p:nvPr/>
            </p:nvCxnSpPr>
            <p:spPr bwMode="gray">
              <a:xfrm>
                <a:off x="6079480" y="1904078"/>
                <a:ext cx="680353" cy="24031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Arrow Connector 97">
                <a:extLst>
                  <a:ext uri="{FF2B5EF4-FFF2-40B4-BE49-F238E27FC236}">
                    <a16:creationId xmlns:a16="http://schemas.microsoft.com/office/drawing/2014/main" id="{539D5B2D-C078-413E-B08D-40CA57B239C6}"/>
                  </a:ext>
                </a:extLst>
              </p:cNvPr>
              <p:cNvCxnSpPr>
                <a:cxnSpLocks/>
                <a:stCxn id="94" idx="4"/>
                <a:endCxn id="95" idx="0"/>
              </p:cNvCxnSpPr>
              <p:nvPr/>
            </p:nvCxnSpPr>
            <p:spPr bwMode="gray">
              <a:xfrm>
                <a:off x="5872372" y="2111186"/>
                <a:ext cx="0" cy="51346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Arrow Connector 98">
                <a:extLst>
                  <a:ext uri="{FF2B5EF4-FFF2-40B4-BE49-F238E27FC236}">
                    <a16:creationId xmlns:a16="http://schemas.microsoft.com/office/drawing/2014/main" id="{3837AB53-965A-4816-9548-55C1B7DC5069}"/>
                  </a:ext>
                </a:extLst>
              </p:cNvPr>
              <p:cNvCxnSpPr>
                <a:cxnSpLocks/>
                <a:stCxn id="95" idx="6"/>
                <a:endCxn id="96" idx="3"/>
              </p:cNvCxnSpPr>
              <p:nvPr/>
            </p:nvCxnSpPr>
            <p:spPr bwMode="gray">
              <a:xfrm flipV="1">
                <a:off x="6079480" y="2437289"/>
                <a:ext cx="680353" cy="394472"/>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00" name="Oval 99">
                <a:extLst>
                  <a:ext uri="{FF2B5EF4-FFF2-40B4-BE49-F238E27FC236}">
                    <a16:creationId xmlns:a16="http://schemas.microsoft.com/office/drawing/2014/main" id="{171F8F8C-6242-4CBB-939C-39BFB49076BA}"/>
                  </a:ext>
                </a:extLst>
              </p:cNvPr>
              <p:cNvSpPr/>
              <p:nvPr/>
            </p:nvSpPr>
            <p:spPr bwMode="gray">
              <a:xfrm>
                <a:off x="6941241" y="2907230"/>
                <a:ext cx="414216" cy="414216"/>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D</a:t>
                </a:r>
              </a:p>
            </p:txBody>
          </p:sp>
          <p:cxnSp>
            <p:nvCxnSpPr>
              <p:cNvPr id="101" name="Straight Arrow Connector 100">
                <a:extLst>
                  <a:ext uri="{FF2B5EF4-FFF2-40B4-BE49-F238E27FC236}">
                    <a16:creationId xmlns:a16="http://schemas.microsoft.com/office/drawing/2014/main" id="{2D686462-30A7-4C43-92C4-44F6C0D0D879}"/>
                  </a:ext>
                </a:extLst>
              </p:cNvPr>
              <p:cNvCxnSpPr>
                <a:cxnSpLocks/>
                <a:stCxn id="95" idx="5"/>
                <a:endCxn id="100" idx="2"/>
              </p:cNvCxnSpPr>
              <p:nvPr/>
            </p:nvCxnSpPr>
            <p:spPr bwMode="gray">
              <a:xfrm>
                <a:off x="6018819" y="2978208"/>
                <a:ext cx="922422" cy="13613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Arrow Connector 101">
                <a:extLst>
                  <a:ext uri="{FF2B5EF4-FFF2-40B4-BE49-F238E27FC236}">
                    <a16:creationId xmlns:a16="http://schemas.microsoft.com/office/drawing/2014/main" id="{6D5DFA6A-0FBB-4AE1-B55A-46F0BF447DF6}"/>
                  </a:ext>
                </a:extLst>
              </p:cNvPr>
              <p:cNvCxnSpPr>
                <a:cxnSpLocks/>
                <a:stCxn id="96" idx="4"/>
                <a:endCxn id="100" idx="0"/>
              </p:cNvCxnSpPr>
              <p:nvPr/>
            </p:nvCxnSpPr>
            <p:spPr bwMode="gray">
              <a:xfrm>
                <a:off x="6906280" y="2497950"/>
                <a:ext cx="242069" cy="40928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cxnSp>
          <p:nvCxnSpPr>
            <p:cNvPr id="93" name="Straight Arrow Connector 92">
              <a:extLst>
                <a:ext uri="{FF2B5EF4-FFF2-40B4-BE49-F238E27FC236}">
                  <a16:creationId xmlns:a16="http://schemas.microsoft.com/office/drawing/2014/main" id="{9BBF026C-EE97-446B-A795-F1817B4890EA}"/>
                </a:ext>
              </a:extLst>
            </p:cNvPr>
            <p:cNvCxnSpPr>
              <a:cxnSpLocks/>
              <a:stCxn id="100" idx="1"/>
              <a:endCxn id="94" idx="5"/>
            </p:cNvCxnSpPr>
            <p:nvPr/>
          </p:nvCxnSpPr>
          <p:spPr bwMode="gray">
            <a:xfrm flipH="1" flipV="1">
              <a:off x="7144569" y="2538182"/>
              <a:ext cx="983083" cy="917366"/>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cxnSp>
        <p:nvCxnSpPr>
          <p:cNvPr id="104" name="Straight Arrow Connector 103">
            <a:extLst>
              <a:ext uri="{FF2B5EF4-FFF2-40B4-BE49-F238E27FC236}">
                <a16:creationId xmlns:a16="http://schemas.microsoft.com/office/drawing/2014/main" id="{944EFB2D-2E55-4F23-84AF-6361D7A54B05}"/>
              </a:ext>
            </a:extLst>
          </p:cNvPr>
          <p:cNvCxnSpPr/>
          <p:nvPr/>
        </p:nvCxnSpPr>
        <p:spPr bwMode="gray">
          <a:xfrm>
            <a:off x="6213957" y="4125394"/>
            <a:ext cx="5721092" cy="0"/>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FC5D49BA-31C4-421F-8F35-FA820C883315}"/>
                  </a:ext>
                </a:extLst>
              </p:cNvPr>
              <p:cNvSpPr txBox="1"/>
              <p:nvPr/>
            </p:nvSpPr>
            <p:spPr bwMode="gray">
              <a:xfrm>
                <a:off x="5230759" y="3387674"/>
                <a:ext cx="1117522" cy="389041"/>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𝐴</m:t>
                          </m:r>
                        </m:sub>
                      </m:sSub>
                    </m:oMath>
                  </m:oMathPara>
                </a14:m>
                <a:endParaRPr lang="en-US" dirty="0"/>
              </a:p>
            </p:txBody>
          </p:sp>
        </mc:Choice>
        <mc:Fallback xmlns="">
          <p:sp>
            <p:nvSpPr>
              <p:cNvPr id="105" name="TextBox 104">
                <a:extLst>
                  <a:ext uri="{FF2B5EF4-FFF2-40B4-BE49-F238E27FC236}">
                    <a16:creationId xmlns:a16="http://schemas.microsoft.com/office/drawing/2014/main" id="{FC5D49BA-31C4-421F-8F35-FA820C883315}"/>
                  </a:ext>
                </a:extLst>
              </p:cNvPr>
              <p:cNvSpPr txBox="1">
                <a:spLocks noRot="1" noChangeAspect="1" noMove="1" noResize="1" noEditPoints="1" noAdjustHandles="1" noChangeArrowheads="1" noChangeShapeType="1" noTextEdit="1"/>
              </p:cNvSpPr>
              <p:nvPr/>
            </p:nvSpPr>
            <p:spPr bwMode="gray">
              <a:xfrm>
                <a:off x="5230759" y="3387674"/>
                <a:ext cx="1117522" cy="389041"/>
              </a:xfrm>
              <a:prstGeom prst="rect">
                <a:avLst/>
              </a:prstGeom>
              <a:blipFill>
                <a:blip r:embed="rId6"/>
                <a:stretch>
                  <a:fillRect/>
                </a:stretch>
              </a:blipFill>
            </p:spPr>
            <p:txBody>
              <a:bodyPr/>
              <a:lstStyle/>
              <a:p>
                <a:r>
                  <a:rPr lang="en-US">
                    <a:noFill/>
                  </a:rPr>
                  <a:t> </a:t>
                </a:r>
              </a:p>
            </p:txBody>
          </p:sp>
        </mc:Fallback>
      </mc:AlternateContent>
      <p:sp>
        <p:nvSpPr>
          <p:cNvPr id="106" name="TextBox 105">
            <a:extLst>
              <a:ext uri="{FF2B5EF4-FFF2-40B4-BE49-F238E27FC236}">
                <a16:creationId xmlns:a16="http://schemas.microsoft.com/office/drawing/2014/main" id="{DCEAD99E-A60B-4B4F-BC13-50DE0680EBFD}"/>
              </a:ext>
            </a:extLst>
          </p:cNvPr>
          <p:cNvSpPr txBox="1"/>
          <p:nvPr/>
        </p:nvSpPr>
        <p:spPr bwMode="gray">
          <a:xfrm>
            <a:off x="6337035" y="3397262"/>
            <a:ext cx="914400" cy="269338"/>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b="1" dirty="0">
                <a:solidFill>
                  <a:srgbClr val="C00000"/>
                </a:solidFill>
              </a:rPr>
              <a:t>0.0</a:t>
            </a:r>
          </a:p>
        </p:txBody>
      </p:sp>
      <p:sp>
        <p:nvSpPr>
          <p:cNvPr id="110" name="TextBox 109">
            <a:extLst>
              <a:ext uri="{FF2B5EF4-FFF2-40B4-BE49-F238E27FC236}">
                <a16:creationId xmlns:a16="http://schemas.microsoft.com/office/drawing/2014/main" id="{5899889F-C42E-4517-912C-060E4A4670E6}"/>
              </a:ext>
            </a:extLst>
          </p:cNvPr>
          <p:cNvSpPr txBox="1"/>
          <p:nvPr/>
        </p:nvSpPr>
        <p:spPr bwMode="gray">
          <a:xfrm>
            <a:off x="7912790" y="3397262"/>
            <a:ext cx="914400" cy="519221"/>
          </a:xfrm>
          <a:prstGeom prst="rect">
            <a:avLst/>
          </a:prstGeom>
          <a:noFill/>
        </p:spPr>
        <p:txBody>
          <a:bodyPr wrap="none" lIns="0" tIns="0" rIns="0" bIns="0" rtlCol="0">
            <a:noAutofit/>
          </a:bodyPr>
          <a:lstStyle/>
          <a:p>
            <a:pPr algn="ctr">
              <a:spcBef>
                <a:spcPts val="300"/>
              </a:spcBef>
              <a:spcAft>
                <a:spcPts val="300"/>
              </a:spcAft>
              <a:buClr>
                <a:schemeClr val="accent1"/>
              </a:buClr>
              <a:buSzPct val="90000"/>
            </a:pPr>
            <a:r>
              <a:rPr lang="en-US" sz="1600" b="1" dirty="0">
                <a:solidFill>
                  <a:srgbClr val="C00000"/>
                </a:solidFill>
              </a:rPr>
              <a:t>0.3</a:t>
            </a:r>
          </a:p>
          <a:p>
            <a:pPr algn="ctr">
              <a:spcBef>
                <a:spcPts val="300"/>
              </a:spcBef>
              <a:spcAft>
                <a:spcPts val="300"/>
              </a:spcAft>
              <a:buClr>
                <a:schemeClr val="accent1"/>
              </a:buClr>
              <a:buSzPct val="90000"/>
            </a:pPr>
            <a:r>
              <a:rPr lang="en-US" sz="1600" dirty="0">
                <a:solidFill>
                  <a:srgbClr val="C00000"/>
                </a:solidFill>
              </a:rPr>
              <a:t>=2*1/3*2</a:t>
            </a:r>
          </a:p>
        </p:txBody>
      </p:sp>
      <p:sp>
        <p:nvSpPr>
          <p:cNvPr id="113" name="TextBox 112">
            <a:extLst>
              <a:ext uri="{FF2B5EF4-FFF2-40B4-BE49-F238E27FC236}">
                <a16:creationId xmlns:a16="http://schemas.microsoft.com/office/drawing/2014/main" id="{7F06CC70-A2D9-4EED-8610-8DEC9190DE34}"/>
              </a:ext>
            </a:extLst>
          </p:cNvPr>
          <p:cNvSpPr txBox="1"/>
          <p:nvPr/>
        </p:nvSpPr>
        <p:spPr bwMode="gray">
          <a:xfrm>
            <a:off x="9302832" y="3397262"/>
            <a:ext cx="1165945" cy="519221"/>
          </a:xfrm>
          <a:prstGeom prst="rect">
            <a:avLst/>
          </a:prstGeom>
          <a:noFill/>
        </p:spPr>
        <p:txBody>
          <a:bodyPr wrap="none" lIns="0" tIns="0" rIns="0" bIns="0" rtlCol="0">
            <a:noAutofit/>
          </a:bodyPr>
          <a:lstStyle/>
          <a:p>
            <a:pPr algn="ctr">
              <a:spcBef>
                <a:spcPts val="300"/>
              </a:spcBef>
              <a:spcAft>
                <a:spcPts val="300"/>
              </a:spcAft>
              <a:buClr>
                <a:schemeClr val="accent1"/>
              </a:buClr>
              <a:buSzPct val="90000"/>
            </a:pPr>
            <a:r>
              <a:rPr lang="en-US" sz="1600" b="1" dirty="0">
                <a:solidFill>
                  <a:srgbClr val="C00000"/>
                </a:solidFill>
              </a:rPr>
              <a:t>0.67</a:t>
            </a:r>
          </a:p>
          <a:p>
            <a:pPr algn="ctr">
              <a:spcBef>
                <a:spcPts val="300"/>
              </a:spcBef>
              <a:spcAft>
                <a:spcPts val="300"/>
              </a:spcAft>
              <a:buClr>
                <a:schemeClr val="accent1"/>
              </a:buClr>
              <a:buSzPct val="90000"/>
            </a:pPr>
            <a:r>
              <a:rPr lang="en-US" sz="1600" dirty="0">
                <a:solidFill>
                  <a:srgbClr val="C00000"/>
                </a:solidFill>
              </a:rPr>
              <a:t>=2*2/3*2</a:t>
            </a:r>
          </a:p>
        </p:txBody>
      </p:sp>
      <p:sp>
        <p:nvSpPr>
          <p:cNvPr id="114" name="TextBox 113">
            <a:extLst>
              <a:ext uri="{FF2B5EF4-FFF2-40B4-BE49-F238E27FC236}">
                <a16:creationId xmlns:a16="http://schemas.microsoft.com/office/drawing/2014/main" id="{221872A3-0698-4F6A-9B5C-6A7338EB0E62}"/>
              </a:ext>
            </a:extLst>
          </p:cNvPr>
          <p:cNvSpPr txBox="1"/>
          <p:nvPr/>
        </p:nvSpPr>
        <p:spPr bwMode="gray">
          <a:xfrm>
            <a:off x="10853344" y="3397262"/>
            <a:ext cx="1165945" cy="519221"/>
          </a:xfrm>
          <a:prstGeom prst="rect">
            <a:avLst/>
          </a:prstGeom>
          <a:noFill/>
        </p:spPr>
        <p:txBody>
          <a:bodyPr wrap="none" lIns="0" tIns="0" rIns="0" bIns="0" rtlCol="0">
            <a:noAutofit/>
          </a:bodyPr>
          <a:lstStyle/>
          <a:p>
            <a:pPr algn="ctr">
              <a:spcBef>
                <a:spcPts val="300"/>
              </a:spcBef>
              <a:spcAft>
                <a:spcPts val="300"/>
              </a:spcAft>
              <a:buClr>
                <a:schemeClr val="accent1"/>
              </a:buClr>
              <a:buSzPct val="90000"/>
            </a:pPr>
            <a:r>
              <a:rPr lang="en-US" sz="1600" b="1" dirty="0">
                <a:solidFill>
                  <a:srgbClr val="C00000"/>
                </a:solidFill>
              </a:rPr>
              <a:t>1.0</a:t>
            </a:r>
          </a:p>
          <a:p>
            <a:pPr algn="ctr">
              <a:spcBef>
                <a:spcPts val="300"/>
              </a:spcBef>
              <a:spcAft>
                <a:spcPts val="300"/>
              </a:spcAft>
              <a:buClr>
                <a:schemeClr val="accent1"/>
              </a:buClr>
              <a:buSzPct val="90000"/>
            </a:pPr>
            <a:r>
              <a:rPr lang="en-US" sz="1600" dirty="0">
                <a:solidFill>
                  <a:srgbClr val="C00000"/>
                </a:solidFill>
              </a:rPr>
              <a:t>=2*3/3*2</a:t>
            </a:r>
          </a:p>
        </p:txBody>
      </p:sp>
      <p:sp>
        <p:nvSpPr>
          <p:cNvPr id="116" name="TextBox 115">
            <a:extLst>
              <a:ext uri="{FF2B5EF4-FFF2-40B4-BE49-F238E27FC236}">
                <a16:creationId xmlns:a16="http://schemas.microsoft.com/office/drawing/2014/main" id="{38DB5AA2-8597-4813-A032-2C99282E3CBF}"/>
              </a:ext>
            </a:extLst>
          </p:cNvPr>
          <p:cNvSpPr txBox="1"/>
          <p:nvPr/>
        </p:nvSpPr>
        <p:spPr bwMode="gray">
          <a:xfrm>
            <a:off x="337615" y="4811883"/>
            <a:ext cx="6305738" cy="369332"/>
          </a:xfrm>
          <a:prstGeom prst="rect">
            <a:avLst/>
          </a:prstGeom>
          <a:noFill/>
        </p:spPr>
        <p:txBody>
          <a:bodyPr wrap="square">
            <a:spAutoFit/>
          </a:bodyPr>
          <a:lstStyle/>
          <a:p>
            <a:r>
              <a:rPr lang="en-US" b="1" dirty="0"/>
              <a:t>Average Clustering Coefficient</a:t>
            </a:r>
          </a:p>
        </p:txBody>
      </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08D978C-2D4E-4950-AC0B-78DBCDE17CD5}"/>
                  </a:ext>
                </a:extLst>
              </p:cNvPr>
              <p:cNvSpPr txBox="1"/>
              <p:nvPr/>
            </p:nvSpPr>
            <p:spPr bwMode="gray">
              <a:xfrm>
                <a:off x="2625826" y="4848150"/>
                <a:ext cx="4874486" cy="1617559"/>
              </a:xfrm>
              <a:prstGeom prst="rect">
                <a:avLst/>
              </a:prstGeom>
              <a:noFill/>
            </p:spPr>
            <p:txBody>
              <a:bodyPr wrap="square">
                <a:spAutoFit/>
              </a:bodyPr>
              <a:lstStyle/>
              <a:p>
                <a:endParaRPr lang="en-US" sz="2800" dirty="0"/>
              </a:p>
              <a:p>
                <a:pPr/>
                <a14:m>
                  <m:oMathPara xmlns:m="http://schemas.openxmlformats.org/officeDocument/2006/math">
                    <m:oMathParaPr>
                      <m:jc m:val="centerGroup"/>
                    </m:oMathParaPr>
                    <m:oMath xmlns:m="http://schemas.openxmlformats.org/officeDocument/2006/math">
                      <m:r>
                        <a:rPr lang="en-US" sz="2800" b="0" i="1" dirty="0" smtClean="0">
                          <a:latin typeface="Cambria Math" panose="02040503050406030204" pitchFamily="18" charset="0"/>
                        </a:rPr>
                        <m:t>𝐶</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𝑁</m:t>
                          </m:r>
                        </m:den>
                      </m:f>
                      <m:r>
                        <a:rPr lang="en-US" sz="2800" b="0" i="1" smtClean="0">
                          <a:latin typeface="Cambria Math" panose="02040503050406030204" pitchFamily="18" charset="0"/>
                        </a:rPr>
                        <m:t> </m:t>
                      </m:r>
                      <m:nary>
                        <m:naryPr>
                          <m:chr m:val="∑"/>
                          <m:supHide m:val="on"/>
                          <m:ctrlPr>
                            <a:rPr lang="en-US" sz="2800" b="0" i="1" smtClean="0">
                              <a:latin typeface="Cambria Math" panose="02040503050406030204" pitchFamily="18" charset="0"/>
                            </a:rPr>
                          </m:ctrlPr>
                        </m:naryPr>
                        <m:sub>
                          <m:r>
                            <m:rPr>
                              <m:brk m:alnAt="7"/>
                            </m:rP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𝑁</m:t>
                          </m:r>
                        </m:sub>
                        <m:sup/>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𝐶</m:t>
                              </m:r>
                            </m:e>
                            <m:sub>
                              <m:r>
                                <a:rPr lang="en-US" sz="2800" b="0" i="1" smtClean="0">
                                  <a:latin typeface="Cambria Math" panose="02040503050406030204" pitchFamily="18" charset="0"/>
                                </a:rPr>
                                <m:t>𝑖</m:t>
                              </m:r>
                            </m:sub>
                          </m:sSub>
                        </m:e>
                      </m:nary>
                    </m:oMath>
                  </m:oMathPara>
                </a14:m>
                <a:endParaRPr lang="en-US" sz="2800" dirty="0"/>
              </a:p>
            </p:txBody>
          </p:sp>
        </mc:Choice>
        <mc:Fallback xmlns="">
          <p:sp>
            <p:nvSpPr>
              <p:cNvPr id="117" name="TextBox 116">
                <a:extLst>
                  <a:ext uri="{FF2B5EF4-FFF2-40B4-BE49-F238E27FC236}">
                    <a16:creationId xmlns:a16="http://schemas.microsoft.com/office/drawing/2014/main" id="{908D978C-2D4E-4950-AC0B-78DBCDE17CD5}"/>
                  </a:ext>
                </a:extLst>
              </p:cNvPr>
              <p:cNvSpPr txBox="1">
                <a:spLocks noRot="1" noChangeAspect="1" noMove="1" noResize="1" noEditPoints="1" noAdjustHandles="1" noChangeArrowheads="1" noChangeShapeType="1" noTextEdit="1"/>
              </p:cNvSpPr>
              <p:nvPr/>
            </p:nvSpPr>
            <p:spPr bwMode="gray">
              <a:xfrm>
                <a:off x="2625826" y="4848150"/>
                <a:ext cx="4874486" cy="161755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750C9536-0089-422B-9D79-92275DFDAD36}"/>
                  </a:ext>
                </a:extLst>
              </p:cNvPr>
              <p:cNvSpPr txBox="1"/>
              <p:nvPr/>
            </p:nvSpPr>
            <p:spPr bwMode="gray">
              <a:xfrm>
                <a:off x="6440779" y="4385051"/>
                <a:ext cx="5643107" cy="646331"/>
              </a:xfrm>
              <a:prstGeom prst="rect">
                <a:avLst/>
              </a:prstGeom>
              <a:noFill/>
            </p:spPr>
            <p:txBody>
              <a:bodyPr wrap="square">
                <a:spAutoFit/>
              </a:bodyPr>
              <a:lstStyle/>
              <a:p>
                <a:r>
                  <a:rPr lang="en-US" dirty="0"/>
                  <a:t>Note: clustering coefficient is undefined for nodes with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𝑘</m:t>
                        </m:r>
                      </m:e>
                      <m:sub>
                        <m:r>
                          <a:rPr lang="en-US" b="0" i="1" dirty="0" smtClean="0">
                            <a:latin typeface="Cambria Math" panose="02040503050406030204" pitchFamily="18" charset="0"/>
                          </a:rPr>
                          <m:t>𝑖</m:t>
                        </m:r>
                      </m:sub>
                    </m:sSub>
                    <m:r>
                      <a:rPr lang="en-US" b="0" i="1" dirty="0" smtClean="0">
                        <a:latin typeface="Cambria Math" panose="02040503050406030204" pitchFamily="18" charset="0"/>
                      </a:rPr>
                      <m:t>=0 </m:t>
                    </m:r>
                    <m:r>
                      <a:rPr lang="en-US" b="0" i="1" dirty="0" smtClean="0">
                        <a:latin typeface="Cambria Math" panose="02040503050406030204" pitchFamily="18" charset="0"/>
                      </a:rPr>
                      <m:t>𝑜𝑟</m:t>
                    </m:r>
                    <m:r>
                      <a:rPr lang="en-US" b="0" i="1" dirty="0" smtClean="0">
                        <a:latin typeface="Cambria Math" panose="02040503050406030204" pitchFamily="18" charset="0"/>
                      </a:rPr>
                      <m:t> 1</m:t>
                    </m:r>
                  </m:oMath>
                </a14:m>
                <a:endParaRPr lang="en-US" dirty="0"/>
              </a:p>
            </p:txBody>
          </p:sp>
        </mc:Choice>
        <mc:Fallback xmlns="">
          <p:sp>
            <p:nvSpPr>
              <p:cNvPr id="119" name="TextBox 118">
                <a:extLst>
                  <a:ext uri="{FF2B5EF4-FFF2-40B4-BE49-F238E27FC236}">
                    <a16:creationId xmlns:a16="http://schemas.microsoft.com/office/drawing/2014/main" id="{750C9536-0089-422B-9D79-92275DFDAD36}"/>
                  </a:ext>
                </a:extLst>
              </p:cNvPr>
              <p:cNvSpPr txBox="1">
                <a:spLocks noRot="1" noChangeAspect="1" noMove="1" noResize="1" noEditPoints="1" noAdjustHandles="1" noChangeArrowheads="1" noChangeShapeType="1" noTextEdit="1"/>
              </p:cNvSpPr>
              <p:nvPr/>
            </p:nvSpPr>
            <p:spPr bwMode="gray">
              <a:xfrm>
                <a:off x="6440779" y="4385051"/>
                <a:ext cx="5643107" cy="646331"/>
              </a:xfrm>
              <a:prstGeom prst="rect">
                <a:avLst/>
              </a:prstGeom>
              <a:blipFill>
                <a:blip r:embed="rId8"/>
                <a:stretch>
                  <a:fillRect l="-973" t="-4717"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D307A969-0BD2-428C-A3B8-9AE1887DF79A}"/>
                  </a:ext>
                </a:extLst>
              </p:cNvPr>
              <p:cNvSpPr txBox="1"/>
              <p:nvPr/>
            </p:nvSpPr>
            <p:spPr bwMode="gray">
              <a:xfrm>
                <a:off x="81971" y="2102540"/>
                <a:ext cx="2847855" cy="90672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𝐶𝑖</m:t>
                      </m:r>
                      <m:r>
                        <a:rPr lang="en-US" sz="2800" b="0" i="1" smtClean="0">
                          <a:latin typeface="Cambria Math" panose="02040503050406030204" pitchFamily="18" charset="0"/>
                        </a:rPr>
                        <m:t>=2</m:t>
                      </m:r>
                      <m:f>
                        <m:fPr>
                          <m:ctrlPr>
                            <a:rPr lang="en-US" sz="2800" b="0" i="1" smtClean="0">
                              <a:latin typeface="Cambria Math" panose="02040503050406030204" pitchFamily="18" charset="0"/>
                            </a:rPr>
                          </m:ctrlPr>
                        </m:fPr>
                        <m:num>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𝑒</m:t>
                              </m:r>
                            </m:e>
                            <m:sub>
                              <m:r>
                                <a:rPr lang="en-US" sz="2800" b="0" i="1" smtClean="0">
                                  <a:latin typeface="Cambria Math" panose="02040503050406030204" pitchFamily="18" charset="0"/>
                                </a:rPr>
                                <m:t>𝑖</m:t>
                              </m:r>
                            </m:sub>
                          </m:sSub>
                        </m:num>
                        <m:den>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𝑘</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𝑘</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−1)</m:t>
                          </m:r>
                        </m:den>
                      </m:f>
                    </m:oMath>
                  </m:oMathPara>
                </a14:m>
                <a:endParaRPr lang="en-US" sz="2800" b="0" dirty="0"/>
              </a:p>
            </p:txBody>
          </p:sp>
        </mc:Choice>
        <mc:Fallback xmlns="">
          <p:sp>
            <p:nvSpPr>
              <p:cNvPr id="121" name="TextBox 120">
                <a:extLst>
                  <a:ext uri="{FF2B5EF4-FFF2-40B4-BE49-F238E27FC236}">
                    <a16:creationId xmlns:a16="http://schemas.microsoft.com/office/drawing/2014/main" id="{D307A969-0BD2-428C-A3B8-9AE1887DF79A}"/>
                  </a:ext>
                </a:extLst>
              </p:cNvPr>
              <p:cNvSpPr txBox="1">
                <a:spLocks noRot="1" noChangeAspect="1" noMove="1" noResize="1" noEditPoints="1" noAdjustHandles="1" noChangeArrowheads="1" noChangeShapeType="1" noTextEdit="1"/>
              </p:cNvSpPr>
              <p:nvPr/>
            </p:nvSpPr>
            <p:spPr bwMode="gray">
              <a:xfrm>
                <a:off x="81971" y="2102540"/>
                <a:ext cx="2847855" cy="906723"/>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2188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4" grpId="0" animBg="1"/>
      <p:bldP spid="15" grpId="0"/>
      <p:bldP spid="105" grpId="0"/>
      <p:bldP spid="106" grpId="0"/>
      <p:bldP spid="110" grpId="0"/>
      <p:bldP spid="113" grpId="0"/>
      <p:bldP spid="114" grpId="0"/>
      <p:bldP spid="116" grpId="0"/>
      <p:bldP spid="117" grpId="0"/>
      <p:bldP spid="119" grpId="0"/>
      <p:bldP spid="1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BC957AD-EEBA-4C24-A848-2065D4B94D39}"/>
                  </a:ext>
                </a:extLst>
              </p:cNvPr>
              <p:cNvSpPr>
                <a:spLocks noGrp="1"/>
              </p:cNvSpPr>
              <p:nvPr>
                <p:ph type="title"/>
              </p:nvPr>
            </p:nvSpPr>
            <p:spPr/>
            <p:txBody>
              <a:bodyPr/>
              <a:lstStyle/>
              <a:p>
                <a:r>
                  <a:rPr lang="en-US" dirty="0"/>
                  <a:t>Connectivity </a:t>
                </a:r>
                <a14:m>
                  <m:oMath xmlns:m="http://schemas.openxmlformats.org/officeDocument/2006/math">
                    <m:r>
                      <a:rPr lang="en-US" b="0" i="1" smtClean="0">
                        <a:latin typeface="Cambria Math" panose="02040503050406030204" pitchFamily="18" charset="0"/>
                      </a:rPr>
                      <m:t>𝑆</m:t>
                    </m:r>
                  </m:oMath>
                </a14:m>
                <a:endParaRPr lang="en-US" dirty="0"/>
              </a:p>
            </p:txBody>
          </p:sp>
        </mc:Choice>
        <mc:Fallback xmlns="">
          <p:sp>
            <p:nvSpPr>
              <p:cNvPr id="2" name="Title 1">
                <a:extLst>
                  <a:ext uri="{FF2B5EF4-FFF2-40B4-BE49-F238E27FC236}">
                    <a16:creationId xmlns:a16="http://schemas.microsoft.com/office/drawing/2014/main" id="{8BC957AD-EEBA-4C24-A848-2065D4B94D39}"/>
                  </a:ext>
                </a:extLst>
              </p:cNvPr>
              <p:cNvSpPr>
                <a:spLocks noGrp="1" noRot="1" noChangeAspect="1" noMove="1" noResize="1" noEditPoints="1" noAdjustHandles="1" noChangeArrowheads="1" noChangeShapeType="1" noTextEdit="1"/>
              </p:cNvSpPr>
              <p:nvPr>
                <p:ph type="title"/>
              </p:nvPr>
            </p:nvSpPr>
            <p:spPr>
              <a:blipFill>
                <a:blip r:embed="rId3"/>
                <a:stretch>
                  <a:fillRect l="-2259" b="-351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C5151DF-8242-46E6-8FAF-73C63976F3C3}"/>
                  </a:ext>
                </a:extLst>
              </p:cNvPr>
              <p:cNvSpPr>
                <a:spLocks noGrp="1"/>
              </p:cNvSpPr>
              <p:nvPr>
                <p:ph idx="1"/>
              </p:nvPr>
            </p:nvSpPr>
            <p:spPr>
              <a:xfrm>
                <a:off x="478369" y="1213308"/>
                <a:ext cx="11473384" cy="346249"/>
              </a:xfrm>
            </p:spPr>
            <p:txBody>
              <a:bodyPr/>
              <a:lstStyle/>
              <a:p>
                <a:r>
                  <a:rPr lang="en-US" dirty="0"/>
                  <a:t>Connectivity </a:t>
                </a:r>
                <a14:m>
                  <m:oMath xmlns:m="http://schemas.openxmlformats.org/officeDocument/2006/math">
                    <m:r>
                      <a:rPr lang="en-US" sz="2400" b="0" i="1" smtClean="0">
                        <a:latin typeface="Cambria Math" panose="02040503050406030204" pitchFamily="18" charset="0"/>
                      </a:rPr>
                      <m:t>𝑆</m:t>
                    </m:r>
                  </m:oMath>
                </a14:m>
                <a:r>
                  <a:rPr lang="en-US" dirty="0"/>
                  <a:t>: is the largest set of nodes that can be connected through any given path</a:t>
                </a:r>
              </a:p>
            </p:txBody>
          </p:sp>
        </mc:Choice>
        <mc:Fallback xmlns="">
          <p:sp>
            <p:nvSpPr>
              <p:cNvPr id="3" name="Content Placeholder 2">
                <a:extLst>
                  <a:ext uri="{FF2B5EF4-FFF2-40B4-BE49-F238E27FC236}">
                    <a16:creationId xmlns:a16="http://schemas.microsoft.com/office/drawing/2014/main" id="{2C5151DF-8242-46E6-8FAF-73C63976F3C3}"/>
                  </a:ext>
                </a:extLst>
              </p:cNvPr>
              <p:cNvSpPr>
                <a:spLocks noGrp="1" noRot="1" noChangeAspect="1" noMove="1" noResize="1" noEditPoints="1" noAdjustHandles="1" noChangeArrowheads="1" noChangeShapeType="1" noTextEdit="1"/>
              </p:cNvSpPr>
              <p:nvPr>
                <p:ph idx="1"/>
              </p:nvPr>
            </p:nvSpPr>
            <p:spPr>
              <a:xfrm>
                <a:off x="478369" y="1213308"/>
                <a:ext cx="11473384" cy="346249"/>
              </a:xfrm>
              <a:blipFill>
                <a:blip r:embed="rId4"/>
                <a:stretch>
                  <a:fillRect l="-1275" t="-10526" b="-3508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8B4AEF6-B40A-41D2-A32C-4FFB3711875A}"/>
              </a:ext>
            </a:extLst>
          </p:cNvPr>
          <p:cNvSpPr>
            <a:spLocks noGrp="1"/>
          </p:cNvSpPr>
          <p:nvPr>
            <p:ph type="sldNum" sz="quarter" idx="12"/>
          </p:nvPr>
        </p:nvSpPr>
        <p:spPr/>
        <p:txBody>
          <a:bodyPr/>
          <a:lstStyle/>
          <a:p>
            <a:fld id="{81561042-0DC2-4A04-AA50-F6D44EB20EBA}" type="slidenum">
              <a:rPr lang="en-US" smtClean="0"/>
              <a:t>9</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3B5285E-F357-4818-B4B8-EC690F672681}"/>
                  </a:ext>
                </a:extLst>
              </p:cNvPr>
              <p:cNvSpPr txBox="1"/>
              <p:nvPr/>
            </p:nvSpPr>
            <p:spPr bwMode="gray">
              <a:xfrm>
                <a:off x="5293893" y="4234404"/>
                <a:ext cx="1604213" cy="1421773"/>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𝑏𝑙𝑢𝑒</m:t>
                          </m:r>
                        </m:sub>
                      </m:sSub>
                      <m:r>
                        <a:rPr lang="en-US" sz="2000" b="0" i="1" smtClean="0">
                          <a:latin typeface="Cambria Math" panose="02040503050406030204" pitchFamily="18" charset="0"/>
                        </a:rPr>
                        <m:t>=3</m:t>
                      </m:r>
                    </m:oMath>
                  </m:oMathPara>
                </a14:m>
                <a:endParaRPr lang="en-US" sz="2000" b="0" dirty="0"/>
              </a:p>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𝑔𝑟𝑒𝑒𝑛</m:t>
                          </m:r>
                        </m:sub>
                      </m:sSub>
                      <m:r>
                        <a:rPr lang="en-US" sz="2000" b="0" i="1" smtClean="0">
                          <a:latin typeface="Cambria Math" panose="02040503050406030204" pitchFamily="18" charset="0"/>
                        </a:rPr>
                        <m:t>=3</m:t>
                      </m:r>
                    </m:oMath>
                  </m:oMathPara>
                </a14:m>
                <a:endParaRPr lang="en-US" sz="2000" b="0" dirty="0"/>
              </a:p>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𝑟𝑒𝑑</m:t>
                          </m:r>
                        </m:sub>
                      </m:sSub>
                      <m:r>
                        <a:rPr lang="en-US" sz="2000" i="1">
                          <a:latin typeface="Cambria Math" panose="02040503050406030204" pitchFamily="18" charset="0"/>
                        </a:rPr>
                        <m:t>=</m:t>
                      </m:r>
                      <m:r>
                        <a:rPr lang="en-US" sz="2000" b="0" i="1" smtClean="0">
                          <a:latin typeface="Cambria Math" panose="02040503050406030204" pitchFamily="18" charset="0"/>
                        </a:rPr>
                        <m:t>2</m:t>
                      </m:r>
                    </m:oMath>
                  </m:oMathPara>
                </a14:m>
                <a:endParaRPr lang="en-US" sz="2000" dirty="0"/>
              </a:p>
              <a:p>
                <a:pPr>
                  <a:spcBef>
                    <a:spcPts val="300"/>
                  </a:spcBef>
                  <a:spcAft>
                    <a:spcPts val="300"/>
                  </a:spcAft>
                  <a:buClr>
                    <a:schemeClr val="accent1"/>
                  </a:buClr>
                  <a:buSzPct val="90000"/>
                </a:pPr>
                <a:endParaRPr lang="en-US" sz="2000" b="0" dirty="0"/>
              </a:p>
              <a:p>
                <a:pPr>
                  <a:spcBef>
                    <a:spcPts val="300"/>
                  </a:spcBef>
                  <a:spcAft>
                    <a:spcPts val="300"/>
                  </a:spcAft>
                  <a:buClr>
                    <a:schemeClr val="accent1"/>
                  </a:buClr>
                  <a:buSzPct val="90000"/>
                </a:pPr>
                <a:endParaRPr lang="en-US" sz="2000" b="0" dirty="0"/>
              </a:p>
              <a:p>
                <a:pPr>
                  <a:spcBef>
                    <a:spcPts val="300"/>
                  </a:spcBef>
                  <a:spcAft>
                    <a:spcPts val="300"/>
                  </a:spcAft>
                  <a:buClr>
                    <a:schemeClr val="accent1"/>
                  </a:buClr>
                  <a:buSzPct val="90000"/>
                </a:pPr>
                <a:endParaRPr lang="en-US" sz="2000" dirty="0"/>
              </a:p>
            </p:txBody>
          </p:sp>
        </mc:Choice>
        <mc:Fallback xmlns="">
          <p:sp>
            <p:nvSpPr>
              <p:cNvPr id="5" name="TextBox 4">
                <a:extLst>
                  <a:ext uri="{FF2B5EF4-FFF2-40B4-BE49-F238E27FC236}">
                    <a16:creationId xmlns:a16="http://schemas.microsoft.com/office/drawing/2014/main" id="{B3B5285E-F357-4818-B4B8-EC690F672681}"/>
                  </a:ext>
                </a:extLst>
              </p:cNvPr>
              <p:cNvSpPr txBox="1">
                <a:spLocks noRot="1" noChangeAspect="1" noMove="1" noResize="1" noEditPoints="1" noAdjustHandles="1" noChangeArrowheads="1" noChangeShapeType="1" noTextEdit="1"/>
              </p:cNvSpPr>
              <p:nvPr/>
            </p:nvSpPr>
            <p:spPr bwMode="gray">
              <a:xfrm>
                <a:off x="5293893" y="4234404"/>
                <a:ext cx="1604213" cy="1421773"/>
              </a:xfrm>
              <a:prstGeom prst="rect">
                <a:avLst/>
              </a:prstGeom>
              <a:blipFill>
                <a:blip r:embed="rId5"/>
                <a:stretch>
                  <a:fillRect/>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44BAE9D1-30A3-4863-8688-48A3606B53A7}"/>
              </a:ext>
            </a:extLst>
          </p:cNvPr>
          <p:cNvGrpSpPr/>
          <p:nvPr/>
        </p:nvGrpSpPr>
        <p:grpSpPr>
          <a:xfrm>
            <a:off x="3698103" y="2073024"/>
            <a:ext cx="2128477" cy="2018946"/>
            <a:chOff x="9938188" y="4606083"/>
            <a:chExt cx="2128477" cy="2018946"/>
          </a:xfrm>
        </p:grpSpPr>
        <p:sp>
          <p:nvSpPr>
            <p:cNvPr id="14" name="Oval 13">
              <a:extLst>
                <a:ext uri="{FF2B5EF4-FFF2-40B4-BE49-F238E27FC236}">
                  <a16:creationId xmlns:a16="http://schemas.microsoft.com/office/drawing/2014/main" id="{9747BE0A-1F5D-41D4-AD86-481E726F85C3}"/>
                </a:ext>
              </a:extLst>
            </p:cNvPr>
            <p:cNvSpPr/>
            <p:nvPr/>
          </p:nvSpPr>
          <p:spPr bwMode="gray">
            <a:xfrm>
              <a:off x="9938188" y="5000553"/>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sp>
          <p:nvSpPr>
            <p:cNvPr id="15" name="Oval 14">
              <a:extLst>
                <a:ext uri="{FF2B5EF4-FFF2-40B4-BE49-F238E27FC236}">
                  <a16:creationId xmlns:a16="http://schemas.microsoft.com/office/drawing/2014/main" id="{3BDFFFF6-FC1E-4888-B59C-A9124F61A223}"/>
                </a:ext>
              </a:extLst>
            </p:cNvPr>
            <p:cNvSpPr/>
            <p:nvPr/>
          </p:nvSpPr>
          <p:spPr bwMode="gray">
            <a:xfrm>
              <a:off x="9938188" y="5928236"/>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C</a:t>
              </a:r>
            </a:p>
          </p:txBody>
        </p:sp>
        <p:sp>
          <p:nvSpPr>
            <p:cNvPr id="16" name="Oval 15">
              <a:extLst>
                <a:ext uri="{FF2B5EF4-FFF2-40B4-BE49-F238E27FC236}">
                  <a16:creationId xmlns:a16="http://schemas.microsoft.com/office/drawing/2014/main" id="{463B7629-29D2-4521-BAD7-B0725ED51E5D}"/>
                </a:ext>
              </a:extLst>
            </p:cNvPr>
            <p:cNvSpPr/>
            <p:nvPr/>
          </p:nvSpPr>
          <p:spPr bwMode="gray">
            <a:xfrm>
              <a:off x="10972096" y="5387317"/>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cxnSp>
          <p:nvCxnSpPr>
            <p:cNvPr id="18" name="Straight Arrow Connector 17">
              <a:extLst>
                <a:ext uri="{FF2B5EF4-FFF2-40B4-BE49-F238E27FC236}">
                  <a16:creationId xmlns:a16="http://schemas.microsoft.com/office/drawing/2014/main" id="{0471ED30-3F39-4337-8A0F-24CB7D65D6B0}"/>
                </a:ext>
              </a:extLst>
            </p:cNvPr>
            <p:cNvCxnSpPr>
              <a:cxnSpLocks/>
              <a:stCxn id="14" idx="4"/>
              <a:endCxn id="15" idx="0"/>
            </p:cNvCxnSpPr>
            <p:nvPr/>
          </p:nvCxnSpPr>
          <p:spPr bwMode="gray">
            <a:xfrm>
              <a:off x="10145296" y="5414769"/>
              <a:ext cx="0" cy="513467"/>
            </a:xfrm>
            <a:prstGeom prst="straightConnector1">
              <a:avLst/>
            </a:prstGeom>
            <a:ln w="28575">
              <a:solidFill>
                <a:srgbClr val="0070C0"/>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1A0D1499-D4E4-4F46-BAAF-AF5D8CF0562B}"/>
                </a:ext>
              </a:extLst>
            </p:cNvPr>
            <p:cNvSpPr/>
            <p:nvPr/>
          </p:nvSpPr>
          <p:spPr bwMode="gray">
            <a:xfrm>
              <a:off x="11214165" y="6210813"/>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D</a:t>
              </a:r>
            </a:p>
          </p:txBody>
        </p:sp>
        <p:sp>
          <p:nvSpPr>
            <p:cNvPr id="22" name="Oval 21">
              <a:extLst>
                <a:ext uri="{FF2B5EF4-FFF2-40B4-BE49-F238E27FC236}">
                  <a16:creationId xmlns:a16="http://schemas.microsoft.com/office/drawing/2014/main" id="{79AA71FC-30C6-4CF2-940C-2762DE4D57BB}"/>
                </a:ext>
              </a:extLst>
            </p:cNvPr>
            <p:cNvSpPr/>
            <p:nvPr/>
          </p:nvSpPr>
          <p:spPr bwMode="gray">
            <a:xfrm>
              <a:off x="11053577" y="4606083"/>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E</a:t>
              </a:r>
            </a:p>
          </p:txBody>
        </p:sp>
        <p:sp>
          <p:nvSpPr>
            <p:cNvPr id="23" name="Oval 22">
              <a:extLst>
                <a:ext uri="{FF2B5EF4-FFF2-40B4-BE49-F238E27FC236}">
                  <a16:creationId xmlns:a16="http://schemas.microsoft.com/office/drawing/2014/main" id="{38EBA061-99D8-4D4C-AC08-26C85CA035AD}"/>
                </a:ext>
              </a:extLst>
            </p:cNvPr>
            <p:cNvSpPr/>
            <p:nvPr/>
          </p:nvSpPr>
          <p:spPr bwMode="gray">
            <a:xfrm>
              <a:off x="11652449" y="5207661"/>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F</a:t>
              </a:r>
            </a:p>
          </p:txBody>
        </p:sp>
        <p:cxnSp>
          <p:nvCxnSpPr>
            <p:cNvPr id="24" name="Straight Arrow Connector 23">
              <a:extLst>
                <a:ext uri="{FF2B5EF4-FFF2-40B4-BE49-F238E27FC236}">
                  <a16:creationId xmlns:a16="http://schemas.microsoft.com/office/drawing/2014/main" id="{7A114EF9-3301-4FFF-AA0C-D36D92835F83}"/>
                </a:ext>
              </a:extLst>
            </p:cNvPr>
            <p:cNvCxnSpPr>
              <a:cxnSpLocks/>
              <a:stCxn id="16" idx="0"/>
              <a:endCxn id="22" idx="4"/>
            </p:cNvCxnSpPr>
            <p:nvPr/>
          </p:nvCxnSpPr>
          <p:spPr bwMode="gray">
            <a:xfrm flipV="1">
              <a:off x="11179204" y="5020299"/>
              <a:ext cx="81481" cy="367018"/>
            </a:xfrm>
            <a:prstGeom prst="straightConnector1">
              <a:avLst/>
            </a:prstGeom>
            <a:ln w="28575">
              <a:solidFill>
                <a:srgbClr val="00B05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30F8E83B-2B48-4359-A889-338FF8B4C0AB}"/>
                </a:ext>
              </a:extLst>
            </p:cNvPr>
            <p:cNvCxnSpPr>
              <a:cxnSpLocks/>
              <a:stCxn id="16" idx="7"/>
              <a:endCxn id="23" idx="2"/>
            </p:cNvCxnSpPr>
            <p:nvPr/>
          </p:nvCxnSpPr>
          <p:spPr bwMode="gray">
            <a:xfrm flipV="1">
              <a:off x="11325651" y="5414769"/>
              <a:ext cx="326798" cy="33209"/>
            </a:xfrm>
            <a:prstGeom prst="straightConnector1">
              <a:avLst/>
            </a:prstGeom>
            <a:ln w="28575">
              <a:solidFill>
                <a:srgbClr val="00B05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235DAD24-54AB-4E56-8F23-AA42E018A87E}"/>
                </a:ext>
              </a:extLst>
            </p:cNvPr>
            <p:cNvCxnSpPr>
              <a:cxnSpLocks/>
              <a:stCxn id="22" idx="5"/>
              <a:endCxn id="23" idx="1"/>
            </p:cNvCxnSpPr>
            <p:nvPr/>
          </p:nvCxnSpPr>
          <p:spPr bwMode="gray">
            <a:xfrm>
              <a:off x="11407132" y="4959638"/>
              <a:ext cx="305978" cy="308684"/>
            </a:xfrm>
            <a:prstGeom prst="straightConnector1">
              <a:avLst/>
            </a:prstGeom>
            <a:ln w="28575">
              <a:solidFill>
                <a:srgbClr val="00B05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4119900F-FAB6-4AA7-8894-A6DEEE337A49}"/>
                </a:ext>
              </a:extLst>
            </p:cNvPr>
            <p:cNvCxnSpPr>
              <a:cxnSpLocks/>
              <a:stCxn id="15" idx="5"/>
              <a:endCxn id="20" idx="2"/>
            </p:cNvCxnSpPr>
            <p:nvPr/>
          </p:nvCxnSpPr>
          <p:spPr bwMode="gray">
            <a:xfrm>
              <a:off x="10291743" y="6281791"/>
              <a:ext cx="922422" cy="136130"/>
            </a:xfrm>
            <a:prstGeom prst="straightConnector1">
              <a:avLst/>
            </a:prstGeom>
            <a:ln w="28575">
              <a:solidFill>
                <a:srgbClr val="0070C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5F8D14E8-6E05-4DBF-BDEA-FA1A3EA5D314}"/>
                </a:ext>
              </a:extLst>
            </p:cNvPr>
            <p:cNvCxnSpPr>
              <a:cxnSpLocks/>
              <a:stCxn id="14" idx="5"/>
              <a:endCxn id="20" idx="1"/>
            </p:cNvCxnSpPr>
            <p:nvPr/>
          </p:nvCxnSpPr>
          <p:spPr bwMode="gray">
            <a:xfrm>
              <a:off x="10291743" y="5354108"/>
              <a:ext cx="983083" cy="917366"/>
            </a:xfrm>
            <a:prstGeom prst="straightConnector1">
              <a:avLst/>
            </a:prstGeom>
            <a:ln w="28575">
              <a:solidFill>
                <a:srgbClr val="0070C0"/>
              </a:solidFill>
              <a:headEnd type="none" w="med" len="med"/>
              <a:tailEnd type="arrow" w="med" len="med"/>
            </a:ln>
          </p:spPr>
          <p:style>
            <a:lnRef idx="1">
              <a:schemeClr val="dk1"/>
            </a:lnRef>
            <a:fillRef idx="0">
              <a:schemeClr val="dk1"/>
            </a:fillRef>
            <a:effectRef idx="0">
              <a:schemeClr val="dk1"/>
            </a:effectRef>
            <a:fontRef idx="minor">
              <a:schemeClr val="tx1"/>
            </a:fontRef>
          </p:style>
        </p:cxnSp>
      </p:grpSp>
      <p:grpSp>
        <p:nvGrpSpPr>
          <p:cNvPr id="8" name="Group 7">
            <a:extLst>
              <a:ext uri="{FF2B5EF4-FFF2-40B4-BE49-F238E27FC236}">
                <a16:creationId xmlns:a16="http://schemas.microsoft.com/office/drawing/2014/main" id="{4FE3D069-D969-4405-B0C5-96B8A8D974D9}"/>
              </a:ext>
            </a:extLst>
          </p:cNvPr>
          <p:cNvGrpSpPr/>
          <p:nvPr/>
        </p:nvGrpSpPr>
        <p:grpSpPr>
          <a:xfrm>
            <a:off x="5556878" y="2948473"/>
            <a:ext cx="953338" cy="960684"/>
            <a:chOff x="10584382" y="3100299"/>
            <a:chExt cx="953338" cy="960684"/>
          </a:xfrm>
        </p:grpSpPr>
        <p:sp>
          <p:nvSpPr>
            <p:cNvPr id="9" name="Oval 8">
              <a:extLst>
                <a:ext uri="{FF2B5EF4-FFF2-40B4-BE49-F238E27FC236}">
                  <a16:creationId xmlns:a16="http://schemas.microsoft.com/office/drawing/2014/main" id="{A17A2072-D374-465F-B794-E8D3B3F2A143}"/>
                </a:ext>
              </a:extLst>
            </p:cNvPr>
            <p:cNvSpPr/>
            <p:nvPr/>
          </p:nvSpPr>
          <p:spPr bwMode="gray">
            <a:xfrm>
              <a:off x="10584382" y="3646767"/>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G</a:t>
              </a:r>
            </a:p>
          </p:txBody>
        </p:sp>
        <p:sp>
          <p:nvSpPr>
            <p:cNvPr id="10" name="Oval 9">
              <a:extLst>
                <a:ext uri="{FF2B5EF4-FFF2-40B4-BE49-F238E27FC236}">
                  <a16:creationId xmlns:a16="http://schemas.microsoft.com/office/drawing/2014/main" id="{7C4DA149-A168-4B24-98EA-20A0FEA10F8C}"/>
                </a:ext>
              </a:extLst>
            </p:cNvPr>
            <p:cNvSpPr/>
            <p:nvPr/>
          </p:nvSpPr>
          <p:spPr bwMode="gray">
            <a:xfrm>
              <a:off x="11123504" y="3100299"/>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H</a:t>
              </a:r>
            </a:p>
          </p:txBody>
        </p:sp>
        <p:cxnSp>
          <p:nvCxnSpPr>
            <p:cNvPr id="11" name="Straight Arrow Connector 10">
              <a:extLst>
                <a:ext uri="{FF2B5EF4-FFF2-40B4-BE49-F238E27FC236}">
                  <a16:creationId xmlns:a16="http://schemas.microsoft.com/office/drawing/2014/main" id="{9E1B92D8-5730-4995-9DD1-F1F39C96D5B6}"/>
                </a:ext>
              </a:extLst>
            </p:cNvPr>
            <p:cNvCxnSpPr>
              <a:cxnSpLocks/>
              <a:stCxn id="9" idx="7"/>
              <a:endCxn id="10" idx="3"/>
            </p:cNvCxnSpPr>
            <p:nvPr/>
          </p:nvCxnSpPr>
          <p:spPr bwMode="gray">
            <a:xfrm flipV="1">
              <a:off x="10937937" y="3453854"/>
              <a:ext cx="246228" cy="253574"/>
            </a:xfrm>
            <a:prstGeom prst="straightConnector1">
              <a:avLst/>
            </a:prstGeom>
            <a:ln w="28575">
              <a:solidFill>
                <a:schemeClr val="accent1"/>
              </a:solidFill>
              <a:headEnd type="none" w="med" len="med"/>
              <a:tailEnd type="arrow" w="med" len="med"/>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617678883"/>
      </p:ext>
    </p:extLst>
  </p:cSld>
  <p:clrMapOvr>
    <a:masterClrMapping/>
  </p:clrMapOvr>
</p:sld>
</file>

<file path=ppt/theme/theme1.xml><?xml version="1.0" encoding="utf-8"?>
<a:theme xmlns:a="http://schemas.openxmlformats.org/drawingml/2006/main" name="HPI PPT-Templat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300"/>
          </a:spcBef>
          <a:spcAft>
            <a:spcPts val="300"/>
          </a:spcAft>
          <a:buClr>
            <a:schemeClr val="accent1"/>
          </a:buClr>
          <a:buSzPct val="90000"/>
          <a:buFont typeface="Arial" panose="020B0604020202020204" pitchFamily="34" charset="0"/>
          <a:buChar char="■"/>
          <a:defRPr sz="1200" dirty="0" err="1" smtClean="0"/>
        </a:defPPr>
      </a:lstStyle>
    </a:txDef>
  </a:objectDefaults>
  <a:extraClrSchemeLst/>
  <a:extLst>
    <a:ext uri="{05A4C25C-085E-4340-85A3-A5531E510DB2}">
      <thm15:themeFamily xmlns:thm15="http://schemas.microsoft.com/office/thememl/2012/main" name="myTemplate" id="{2063BE8A-A688-4B5F-97FF-457FF8D42FC7}" vid="{880E0C7C-9943-42C8-9DD6-CE28215DC4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1682</TotalTime>
  <Words>4254</Words>
  <Application>Microsoft Office PowerPoint</Application>
  <PresentationFormat>Widescreen</PresentationFormat>
  <Paragraphs>545</Paragraphs>
  <Slides>35</Slides>
  <Notes>15</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35</vt:i4>
      </vt:variant>
    </vt:vector>
  </HeadingPairs>
  <TitlesOfParts>
    <vt:vector size="50" baseType="lpstr">
      <vt:lpstr>AdvMT_RM</vt:lpstr>
      <vt:lpstr>AdvP4C4E59</vt:lpstr>
      <vt:lpstr>AdvP4C4E74</vt:lpstr>
      <vt:lpstr>AdvP696A</vt:lpstr>
      <vt:lpstr>Arial</vt:lpstr>
      <vt:lpstr>Calibri</vt:lpstr>
      <vt:lpstr>Calibri,Helvetica,sans-serif</vt:lpstr>
      <vt:lpstr>Cambria Math</vt:lpstr>
      <vt:lpstr>CMBX9</vt:lpstr>
      <vt:lpstr>CMR9</vt:lpstr>
      <vt:lpstr>MinionPro-Bold</vt:lpstr>
      <vt:lpstr>MinionPro-It</vt:lpstr>
      <vt:lpstr>MinionPro-Regular</vt:lpstr>
      <vt:lpstr>Verdana</vt:lpstr>
      <vt:lpstr>HPI PPT-Template</vt:lpstr>
      <vt:lpstr>Graph Structural Features lecture-2  Course on Graph Neural Networks for Knowledge Graph Systems (Winter Term 22/23)</vt:lpstr>
      <vt:lpstr>The Strength of Weak Ties [Granovetter 73]</vt:lpstr>
      <vt:lpstr>Network metrics</vt:lpstr>
      <vt:lpstr>Structural Features</vt:lpstr>
      <vt:lpstr>References</vt:lpstr>
      <vt:lpstr>Node Degree Distribution P(k)=N_k/N</vt:lpstr>
      <vt:lpstr>Network Diameter (or geodesic distance) </vt:lpstr>
      <vt:lpstr>Clustering coefficient C_i</vt:lpstr>
      <vt:lpstr>Connectivity S</vt:lpstr>
      <vt:lpstr>Empirical values (Flickr)</vt:lpstr>
      <vt:lpstr>Comparing some networks</vt:lpstr>
      <vt:lpstr>Other ways of comparing networks</vt:lpstr>
      <vt:lpstr>Graph theoretic measures</vt:lpstr>
      <vt:lpstr>Centrality Metrics – Degree-based</vt:lpstr>
      <vt:lpstr>Centrality Metrics – Path-Based</vt:lpstr>
      <vt:lpstr>Political Blogosphere [Adamic &amp; Glance 2005]</vt:lpstr>
      <vt:lpstr>Partisan Asymmetries in Twitter [Conover et al. 2012]</vt:lpstr>
      <vt:lpstr>Motifs [Milo 2002]</vt:lpstr>
      <vt:lpstr>Motifs in real networks</vt:lpstr>
      <vt:lpstr>Motif counting – ESU (FANMOD) algorithm [Wernicke 2006]</vt:lpstr>
      <vt:lpstr>Motif caveats</vt:lpstr>
      <vt:lpstr>Motif-based spectral clustering</vt:lpstr>
      <vt:lpstr>Graphlets</vt:lpstr>
      <vt:lpstr>Modularity (Q) – quality of clustering</vt:lpstr>
      <vt:lpstr>Louvain Algorithm</vt:lpstr>
      <vt:lpstr>Community structure</vt:lpstr>
      <vt:lpstr>Spectral Clustering</vt:lpstr>
      <vt:lpstr>Homophily metrics</vt:lpstr>
      <vt:lpstr>Node equivalence</vt:lpstr>
      <vt:lpstr>Things to think about</vt:lpstr>
      <vt:lpstr>Graph/Network Metrics</vt:lpstr>
      <vt:lpstr>Temporal Graph Phenomena</vt:lpstr>
      <vt:lpstr>Temporal Graph/Network Metrics</vt:lpstr>
      <vt:lpstr>Warm-up task </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Winter Term 20/21  Graph Neural Networks   Lecture-3: Structure of Graphs  </dc:title>
  <dc:creator>Christian Adriano</dc:creator>
  <cp:lastModifiedBy>Christian Adriano</cp:lastModifiedBy>
  <cp:revision>109</cp:revision>
  <dcterms:created xsi:type="dcterms:W3CDTF">2020-11-15T09:05:25Z</dcterms:created>
  <dcterms:modified xsi:type="dcterms:W3CDTF">2022-10-19T12:49:09Z</dcterms:modified>
</cp:coreProperties>
</file>